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73" r:id="rId7"/>
    <p:sldId id="274" r:id="rId8"/>
    <p:sldId id="275" r:id="rId9"/>
    <p:sldId id="263" r:id="rId10"/>
    <p:sldId id="260" r:id="rId11"/>
    <p:sldId id="264" r:id="rId12"/>
    <p:sldId id="265" r:id="rId13"/>
    <p:sldId id="268" r:id="rId14"/>
    <p:sldId id="282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BEFEC64-3B02-48AC-B709-B2823D518D38}" type="datetimeFigureOut">
              <a:rPr lang="zh-CN" altLang="en-US" smtClean="0"/>
              <a:pPr/>
              <a:t>Thursday/2019/6/13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2587AEE7-B495-4867-BA7D-C57079FABF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15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Thursday/2019/6/13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Thursday/2019/6/13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Thursday/2019/6/13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Thursday/2019/6/13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Thursday/2019/6/13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Thursday/2019/6/13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416864" y="661177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Thursday/2019/6/13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Thursday/2019/6/13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Thursday/2019/6/13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Thursday/2019/6/13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Thursday/2019/6/13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23900" y="1928879"/>
            <a:ext cx="10965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智能家居</a:t>
            </a:r>
          </a:p>
        </p:txBody>
      </p:sp>
      <p:sp>
        <p:nvSpPr>
          <p:cNvPr id="11" name="Freeform 6"/>
          <p:cNvSpPr/>
          <p:nvPr/>
        </p:nvSpPr>
        <p:spPr bwMode="auto">
          <a:xfrm rot="5400000">
            <a:off x="6076573" y="3274576"/>
            <a:ext cx="259835" cy="234958"/>
          </a:xfrm>
          <a:custGeom>
            <a:avLst/>
            <a:gdLst>
              <a:gd name="T0" fmla="*/ 52 w 94"/>
              <a:gd name="T1" fmla="*/ 0 h 85"/>
              <a:gd name="T2" fmla="*/ 45 w 94"/>
              <a:gd name="T3" fmla="*/ 7 h 85"/>
              <a:gd name="T4" fmla="*/ 75 w 94"/>
              <a:gd name="T5" fmla="*/ 37 h 85"/>
              <a:gd name="T6" fmla="*/ 0 w 94"/>
              <a:gd name="T7" fmla="*/ 37 h 85"/>
              <a:gd name="T8" fmla="*/ 0 w 94"/>
              <a:gd name="T9" fmla="*/ 47 h 85"/>
              <a:gd name="T10" fmla="*/ 75 w 94"/>
              <a:gd name="T11" fmla="*/ 47 h 85"/>
              <a:gd name="T12" fmla="*/ 45 w 94"/>
              <a:gd name="T13" fmla="*/ 78 h 85"/>
              <a:gd name="T14" fmla="*/ 52 w 94"/>
              <a:gd name="T15" fmla="*/ 85 h 85"/>
              <a:gd name="T16" fmla="*/ 94 w 94"/>
              <a:gd name="T17" fmla="*/ 42 h 85"/>
              <a:gd name="T18" fmla="*/ 52 w 94"/>
              <a:gd name="T1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85">
                <a:moveTo>
                  <a:pt x="52" y="0"/>
                </a:moveTo>
                <a:lnTo>
                  <a:pt x="45" y="7"/>
                </a:lnTo>
                <a:lnTo>
                  <a:pt x="75" y="37"/>
                </a:lnTo>
                <a:lnTo>
                  <a:pt x="0" y="37"/>
                </a:lnTo>
                <a:lnTo>
                  <a:pt x="0" y="47"/>
                </a:lnTo>
                <a:lnTo>
                  <a:pt x="75" y="47"/>
                </a:lnTo>
                <a:lnTo>
                  <a:pt x="45" y="78"/>
                </a:lnTo>
                <a:lnTo>
                  <a:pt x="52" y="85"/>
                </a:lnTo>
                <a:lnTo>
                  <a:pt x="94" y="42"/>
                </a:lnTo>
                <a:lnTo>
                  <a:pt x="52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 vert="horz" wrap="square" lIns="80296" tIns="40148" rIns="80296" bIns="40148" numCol="1" anchor="t" anchorCtr="0" compatLnSpc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58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0D2A3A-FAF4-40AA-89DC-81E1F907443A}"/>
              </a:ext>
            </a:extLst>
          </p:cNvPr>
          <p:cNvSpPr txBox="1"/>
          <p:nvPr/>
        </p:nvSpPr>
        <p:spPr>
          <a:xfrm>
            <a:off x="3129280" y="3627120"/>
            <a:ext cx="5677531" cy="1118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FF00"/>
                </a:solidFill>
              </a:rPr>
              <a:t>组长：马俊勇</a:t>
            </a:r>
            <a:endParaRPr lang="en-US" altLang="zh-CN" sz="3200" dirty="0">
              <a:solidFill>
                <a:srgbClr val="FFFF00"/>
              </a:solidFill>
            </a:endParaRPr>
          </a:p>
          <a:p>
            <a:r>
              <a:rPr lang="zh-CN" altLang="en-US" sz="3200" dirty="0">
                <a:solidFill>
                  <a:srgbClr val="FFFF00"/>
                </a:solidFill>
              </a:rPr>
              <a:t>组员：池贤铖    彭林海    肖优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GY-39</a:t>
            </a:r>
            <a:r>
              <a:rPr lang="zh-CN" altLang="en-US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传感器模块</a:t>
            </a:r>
          </a:p>
        </p:txBody>
      </p:sp>
      <p:sp>
        <p:nvSpPr>
          <p:cNvPr id="159" name="任意多边形 158"/>
          <p:cNvSpPr/>
          <p:nvPr/>
        </p:nvSpPr>
        <p:spPr bwMode="auto">
          <a:xfrm>
            <a:off x="5129188" y="4574244"/>
            <a:ext cx="1980457" cy="507802"/>
          </a:xfrm>
          <a:custGeom>
            <a:avLst/>
            <a:gdLst>
              <a:gd name="connsiteX0" fmla="*/ 416379 w 2282049"/>
              <a:gd name="connsiteY0" fmla="*/ 0 h 585132"/>
              <a:gd name="connsiteX1" fmla="*/ 424202 w 2282049"/>
              <a:gd name="connsiteY1" fmla="*/ 24110 h 585132"/>
              <a:gd name="connsiteX2" fmla="*/ 1848198 w 2282049"/>
              <a:gd name="connsiteY2" fmla="*/ 24110 h 585132"/>
              <a:gd name="connsiteX3" fmla="*/ 1853226 w 2282049"/>
              <a:gd name="connsiteY3" fmla="*/ 8614 h 585132"/>
              <a:gd name="connsiteX4" fmla="*/ 2282049 w 2282049"/>
              <a:gd name="connsiteY4" fmla="*/ 585132 h 585132"/>
              <a:gd name="connsiteX5" fmla="*/ 0 w 2282049"/>
              <a:gd name="connsiteY5" fmla="*/ 585132 h 5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2049" h="585132">
                <a:moveTo>
                  <a:pt x="416379" y="0"/>
                </a:moveTo>
                <a:lnTo>
                  <a:pt x="424202" y="24110"/>
                </a:lnTo>
                <a:lnTo>
                  <a:pt x="1848198" y="24110"/>
                </a:lnTo>
                <a:lnTo>
                  <a:pt x="1853226" y="8614"/>
                </a:lnTo>
                <a:lnTo>
                  <a:pt x="2282049" y="585132"/>
                </a:lnTo>
                <a:lnTo>
                  <a:pt x="0" y="585132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1" name="任意多边形 160"/>
          <p:cNvSpPr/>
          <p:nvPr/>
        </p:nvSpPr>
        <p:spPr bwMode="auto">
          <a:xfrm>
            <a:off x="4521245" y="3208363"/>
            <a:ext cx="977078" cy="1873876"/>
          </a:xfrm>
          <a:custGeom>
            <a:avLst/>
            <a:gdLst>
              <a:gd name="connsiteX0" fmla="*/ 0 w 1125871"/>
              <a:gd name="connsiteY0" fmla="*/ 0 h 2159238"/>
              <a:gd name="connsiteX1" fmla="*/ 690629 w 1125871"/>
              <a:gd name="connsiteY1" fmla="*/ 237484 h 2159238"/>
              <a:gd name="connsiteX2" fmla="*/ 684687 w 1125871"/>
              <a:gd name="connsiteY2" fmla="*/ 241807 h 2159238"/>
              <a:gd name="connsiteX3" fmla="*/ 1124727 w 1125871"/>
              <a:gd name="connsiteY3" fmla="*/ 1597993 h 2159238"/>
              <a:gd name="connsiteX4" fmla="*/ 1125871 w 1125871"/>
              <a:gd name="connsiteY4" fmla="*/ 1597993 h 2159238"/>
              <a:gd name="connsiteX5" fmla="*/ 704711 w 1125871"/>
              <a:gd name="connsiteY5" fmla="*/ 2159238 h 21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871" h="2159238">
                <a:moveTo>
                  <a:pt x="0" y="0"/>
                </a:moveTo>
                <a:lnTo>
                  <a:pt x="690629" y="237484"/>
                </a:lnTo>
                <a:lnTo>
                  <a:pt x="684687" y="241807"/>
                </a:lnTo>
                <a:lnTo>
                  <a:pt x="1124727" y="1597993"/>
                </a:lnTo>
                <a:lnTo>
                  <a:pt x="1125871" y="1597993"/>
                </a:lnTo>
                <a:lnTo>
                  <a:pt x="704711" y="215923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3" name="任意多边形 152"/>
          <p:cNvSpPr/>
          <p:nvPr/>
        </p:nvSpPr>
        <p:spPr bwMode="auto">
          <a:xfrm>
            <a:off x="4514997" y="2045696"/>
            <a:ext cx="1599886" cy="1369318"/>
          </a:xfrm>
          <a:custGeom>
            <a:avLst/>
            <a:gdLst>
              <a:gd name="connsiteX0" fmla="*/ 1842834 w 1843523"/>
              <a:gd name="connsiteY0" fmla="*/ 0 h 1577843"/>
              <a:gd name="connsiteX1" fmla="*/ 1842834 w 1843523"/>
              <a:gd name="connsiteY1" fmla="*/ 735457 h 1577843"/>
              <a:gd name="connsiteX2" fmla="*/ 1842834 w 1843523"/>
              <a:gd name="connsiteY2" fmla="*/ 744152 h 1577843"/>
              <a:gd name="connsiteX3" fmla="*/ 696954 w 1843523"/>
              <a:gd name="connsiteY3" fmla="*/ 1577843 h 1577843"/>
              <a:gd name="connsiteX4" fmla="*/ 0 w 1843523"/>
              <a:gd name="connsiteY4" fmla="*/ 1335406 h 157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23" h="1577843">
                <a:moveTo>
                  <a:pt x="1842834" y="0"/>
                </a:moveTo>
                <a:cubicBezTo>
                  <a:pt x="1844028" y="245122"/>
                  <a:pt x="1843431" y="490290"/>
                  <a:pt x="1842834" y="735457"/>
                </a:cubicBezTo>
                <a:lnTo>
                  <a:pt x="1842834" y="744152"/>
                </a:lnTo>
                <a:lnTo>
                  <a:pt x="696954" y="1577843"/>
                </a:lnTo>
                <a:lnTo>
                  <a:pt x="0" y="13354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5" name="任意多边形 154"/>
          <p:cNvSpPr/>
          <p:nvPr/>
        </p:nvSpPr>
        <p:spPr bwMode="auto">
          <a:xfrm>
            <a:off x="6115708" y="2039567"/>
            <a:ext cx="1599754" cy="1379610"/>
          </a:xfrm>
          <a:custGeom>
            <a:avLst/>
            <a:gdLst>
              <a:gd name="connsiteX0" fmla="*/ 0 w 1843371"/>
              <a:gd name="connsiteY0" fmla="*/ 0 h 1589703"/>
              <a:gd name="connsiteX1" fmla="*/ 934221 w 1843371"/>
              <a:gd name="connsiteY1" fmla="*/ 678740 h 1589703"/>
              <a:gd name="connsiteX2" fmla="*/ 1843371 w 1843371"/>
              <a:gd name="connsiteY2" fmla="*/ 1345706 h 1589703"/>
              <a:gd name="connsiteX3" fmla="*/ 1151127 w 1843371"/>
              <a:gd name="connsiteY3" fmla="*/ 1589703 h 1589703"/>
              <a:gd name="connsiteX4" fmla="*/ 1151487 w 1843371"/>
              <a:gd name="connsiteY4" fmla="*/ 1588592 h 1589703"/>
              <a:gd name="connsiteX5" fmla="*/ 0 w 1843371"/>
              <a:gd name="connsiteY5" fmla="*/ 750823 h 158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371" h="1589703">
                <a:moveTo>
                  <a:pt x="0" y="0"/>
                </a:moveTo>
                <a:lnTo>
                  <a:pt x="934221" y="678740"/>
                </a:lnTo>
                <a:lnTo>
                  <a:pt x="1843371" y="1345706"/>
                </a:lnTo>
                <a:lnTo>
                  <a:pt x="1151127" y="1589703"/>
                </a:lnTo>
                <a:lnTo>
                  <a:pt x="1151487" y="1588592"/>
                </a:lnTo>
                <a:lnTo>
                  <a:pt x="0" y="750823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任意多边形 156"/>
          <p:cNvSpPr/>
          <p:nvPr/>
        </p:nvSpPr>
        <p:spPr bwMode="auto">
          <a:xfrm>
            <a:off x="6734766" y="3205340"/>
            <a:ext cx="978243" cy="1876704"/>
          </a:xfrm>
          <a:custGeom>
            <a:avLst/>
            <a:gdLst>
              <a:gd name="connsiteX0" fmla="*/ 1127214 w 1127214"/>
              <a:gd name="connsiteY0" fmla="*/ 0 h 2162497"/>
              <a:gd name="connsiteX1" fmla="*/ 424859 w 1127214"/>
              <a:gd name="connsiteY1" fmla="*/ 2162497 h 2162497"/>
              <a:gd name="connsiteX2" fmla="*/ 0 w 1127214"/>
              <a:gd name="connsiteY2" fmla="*/ 1595671 h 2162497"/>
              <a:gd name="connsiteX3" fmla="*/ 438156 w 1127214"/>
              <a:gd name="connsiteY3" fmla="*/ 245290 h 2162497"/>
              <a:gd name="connsiteX4" fmla="*/ 436181 w 1127214"/>
              <a:gd name="connsiteY4" fmla="*/ 243853 h 216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214" h="2162497">
                <a:moveTo>
                  <a:pt x="1127214" y="0"/>
                </a:moveTo>
                <a:lnTo>
                  <a:pt x="424859" y="2162497"/>
                </a:lnTo>
                <a:lnTo>
                  <a:pt x="0" y="1595671"/>
                </a:lnTo>
                <a:lnTo>
                  <a:pt x="438156" y="245290"/>
                </a:lnTo>
                <a:lnTo>
                  <a:pt x="436181" y="2438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rgbClr val="323122"/>
                  </a:gs>
                  <a:gs pos="0">
                    <a:srgbClr val="826E4E"/>
                  </a:gs>
                </a:gsLst>
                <a:path path="circle">
                  <a:fillToRect l="50000" t="50000" r="50000" b="5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4146433" y="2049148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80000"/>
                  </a:schemeClr>
                </a:solidFill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chemeClr val="bg1">
                  <a:alpha val="8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250471" y="1456829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65000"/>
                  </a:schemeClr>
                </a:solidFill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chemeClr val="bg1">
                  <a:alpha val="6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7624712" y="328091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chemeClr val="bg1">
                  <a:alpha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5788092" y="508204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bg1">
                    <a:alpha val="25000"/>
                  </a:schemeClr>
                </a:solidFill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schemeClr val="bg1">
                  <a:alpha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3638030" y="4303296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bg1">
                    <a:alpha val="10000"/>
                  </a:schemeClr>
                </a:solidFill>
                <a:ea typeface="微软雅黑" panose="020B0503020204020204" pitchFamily="34" charset="-122"/>
              </a:rPr>
              <a:t>05</a:t>
            </a:r>
            <a:endParaRPr lang="zh-CN" altLang="en-US" sz="4800" b="1" dirty="0">
              <a:solidFill>
                <a:schemeClr val="bg1">
                  <a:alpha val="1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6337" y="1377133"/>
            <a:ext cx="2610516" cy="719940"/>
            <a:chOff x="7447127" y="1730193"/>
            <a:chExt cx="2610516" cy="719940"/>
          </a:xfrm>
        </p:grpSpPr>
        <p:sp>
          <p:nvSpPr>
            <p:cNvPr id="170" name="矩形 169"/>
            <p:cNvSpPr/>
            <p:nvPr/>
          </p:nvSpPr>
          <p:spPr>
            <a:xfrm>
              <a:off x="7453713" y="1730193"/>
              <a:ext cx="2603929" cy="452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湿度传感器</a:t>
              </a:r>
            </a:p>
          </p:txBody>
        </p:sp>
        <p:sp>
          <p:nvSpPr>
            <p:cNvPr id="171" name="矩形 170"/>
            <p:cNvSpPr/>
            <p:nvPr/>
          </p:nvSpPr>
          <p:spPr>
            <a:xfrm>
              <a:off x="7447127" y="2105039"/>
              <a:ext cx="2610516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428774" y="3247177"/>
            <a:ext cx="2610516" cy="719940"/>
            <a:chOff x="8442790" y="3769009"/>
            <a:chExt cx="2610516" cy="719940"/>
          </a:xfrm>
        </p:grpSpPr>
        <p:sp>
          <p:nvSpPr>
            <p:cNvPr id="172" name="矩形 171"/>
            <p:cNvSpPr/>
            <p:nvPr/>
          </p:nvSpPr>
          <p:spPr>
            <a:xfrm>
              <a:off x="8449376" y="3769009"/>
              <a:ext cx="2603929" cy="452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海拔高度传感器</a:t>
              </a:r>
            </a:p>
          </p:txBody>
        </p:sp>
        <p:sp>
          <p:nvSpPr>
            <p:cNvPr id="173" name="矩形 172"/>
            <p:cNvSpPr/>
            <p:nvPr/>
          </p:nvSpPr>
          <p:spPr>
            <a:xfrm>
              <a:off x="8442790" y="4143855"/>
              <a:ext cx="2610516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313965" y="5142729"/>
            <a:ext cx="2610516" cy="719940"/>
            <a:chOff x="7284755" y="5495789"/>
            <a:chExt cx="2610516" cy="719940"/>
          </a:xfrm>
        </p:grpSpPr>
        <p:sp>
          <p:nvSpPr>
            <p:cNvPr id="174" name="矩形 173"/>
            <p:cNvSpPr/>
            <p:nvPr/>
          </p:nvSpPr>
          <p:spPr>
            <a:xfrm>
              <a:off x="7291341" y="5495789"/>
              <a:ext cx="2603929" cy="452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气压传感器</a:t>
              </a:r>
            </a:p>
          </p:txBody>
        </p:sp>
        <p:sp>
          <p:nvSpPr>
            <p:cNvPr id="175" name="矩形 174"/>
            <p:cNvSpPr/>
            <p:nvPr/>
          </p:nvSpPr>
          <p:spPr>
            <a:xfrm>
              <a:off x="7284755" y="5870635"/>
              <a:ext cx="2610516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42537" y="4581934"/>
            <a:ext cx="2680979" cy="1078115"/>
            <a:chOff x="1513327" y="4934994"/>
            <a:chExt cx="2680979" cy="1078115"/>
          </a:xfrm>
        </p:grpSpPr>
        <p:sp>
          <p:nvSpPr>
            <p:cNvPr id="176" name="矩形 175"/>
            <p:cNvSpPr/>
            <p:nvPr/>
          </p:nvSpPr>
          <p:spPr>
            <a:xfrm>
              <a:off x="1590377" y="4934994"/>
              <a:ext cx="2603929" cy="452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光敏传感器</a:t>
              </a:r>
            </a:p>
          </p:txBody>
        </p:sp>
        <p:sp>
          <p:nvSpPr>
            <p:cNvPr id="177" name="矩形 176"/>
            <p:cNvSpPr/>
            <p:nvPr/>
          </p:nvSpPr>
          <p:spPr>
            <a:xfrm>
              <a:off x="1513327" y="5387938"/>
              <a:ext cx="2680979" cy="625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charset="-122"/>
                  <a:ea typeface="微软雅黑" panose="020B0503020204020204" pitchFamily="34" charset="-122"/>
                </a:rPr>
                <a:t>当传感器检测到光照强度小于一定值时，开发板会点亮八号灯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19587" y="2257067"/>
            <a:ext cx="2603929" cy="719940"/>
            <a:chOff x="1590377" y="2610127"/>
            <a:chExt cx="2603929" cy="719940"/>
          </a:xfrm>
        </p:grpSpPr>
        <p:sp>
          <p:nvSpPr>
            <p:cNvPr id="178" name="矩形 177"/>
            <p:cNvSpPr/>
            <p:nvPr/>
          </p:nvSpPr>
          <p:spPr>
            <a:xfrm>
              <a:off x="1590377" y="2610127"/>
              <a:ext cx="2603929" cy="452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温度传感器</a:t>
              </a:r>
            </a:p>
          </p:txBody>
        </p:sp>
        <p:sp>
          <p:nvSpPr>
            <p:cNvPr id="179" name="矩形 178"/>
            <p:cNvSpPr/>
            <p:nvPr/>
          </p:nvSpPr>
          <p:spPr>
            <a:xfrm>
              <a:off x="1689346" y="2984973"/>
              <a:ext cx="2504960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0" name="椭圆 179"/>
          <p:cNvSpPr/>
          <p:nvPr/>
        </p:nvSpPr>
        <p:spPr>
          <a:xfrm>
            <a:off x="5926233" y="253074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5267928" y="440713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4973175" y="315205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6571684" y="439924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6912841" y="325937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86" name="直接连接符 185"/>
          <p:cNvCxnSpPr>
            <a:stCxn id="180" idx="4"/>
            <a:endCxn id="181" idx="7"/>
          </p:cNvCxnSpPr>
          <p:nvPr/>
        </p:nvCxnSpPr>
        <p:spPr>
          <a:xfrm flipH="1">
            <a:off x="5575373" y="2890747"/>
            <a:ext cx="531495" cy="15690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180" idx="4"/>
            <a:endCxn id="183" idx="1"/>
          </p:cNvCxnSpPr>
          <p:nvPr/>
        </p:nvCxnSpPr>
        <p:spPr>
          <a:xfrm>
            <a:off x="6106868" y="2890747"/>
            <a:ext cx="517525" cy="15614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stCxn id="182" idx="5"/>
            <a:endCxn id="183" idx="1"/>
          </p:cNvCxnSpPr>
          <p:nvPr/>
        </p:nvCxnSpPr>
        <p:spPr>
          <a:xfrm>
            <a:off x="5280454" y="3459335"/>
            <a:ext cx="1343660" cy="992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182" idx="5"/>
            <a:endCxn id="184" idx="2"/>
          </p:cNvCxnSpPr>
          <p:nvPr/>
        </p:nvCxnSpPr>
        <p:spPr>
          <a:xfrm flipV="1">
            <a:off x="5280454" y="3439650"/>
            <a:ext cx="1631950" cy="196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181" idx="7"/>
            <a:endCxn id="184" idx="2"/>
          </p:cNvCxnSpPr>
          <p:nvPr/>
        </p:nvCxnSpPr>
        <p:spPr>
          <a:xfrm flipV="1">
            <a:off x="5575207" y="3440042"/>
            <a:ext cx="1337310" cy="10198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59" grpId="0" bldLvl="0" animBg="1"/>
      <p:bldP spid="161" grpId="0" bldLvl="0" animBg="1"/>
      <p:bldP spid="153" grpId="0" bldLvl="0" animBg="1"/>
      <p:bldP spid="155" grpId="0" bldLvl="0" animBg="1"/>
      <p:bldP spid="157" grpId="0" bldLvl="0" animBg="1"/>
      <p:bldP spid="165" grpId="0"/>
      <p:bldP spid="166" grpId="0"/>
      <p:bldP spid="167" grpId="0"/>
      <p:bldP spid="168" grpId="0"/>
      <p:bldP spid="169" grpId="0"/>
      <p:bldP spid="180" grpId="0" bldLvl="0" animBg="1"/>
      <p:bldP spid="181" grpId="0" bldLvl="0" animBg="1"/>
      <p:bldP spid="182" grpId="0" bldLvl="0" animBg="1"/>
      <p:bldP spid="183" grpId="0" bldLvl="0" animBg="1"/>
      <p:bldP spid="18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34444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63308" y="2141707"/>
            <a:ext cx="4356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cxnSpLocks/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0353E79-BEC7-42D9-A26A-B4DAC2038A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17596" y="-1165953"/>
            <a:ext cx="6866930" cy="91559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940BBA-C884-4348-A488-A7D6FA75A5D2}"/>
              </a:ext>
            </a:extLst>
          </p:cNvPr>
          <p:cNvSpPr txBox="1"/>
          <p:nvPr/>
        </p:nvSpPr>
        <p:spPr>
          <a:xfrm>
            <a:off x="1604507" y="406400"/>
            <a:ext cx="738664" cy="6563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>
                <a:solidFill>
                  <a:srgbClr val="FFFF00"/>
                </a:solidFill>
              </a:rPr>
              <a:t>传感器模块数据显示效果图片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37380" y="186776"/>
            <a:ext cx="435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项目中遇到的问题</a:t>
            </a:r>
          </a:p>
        </p:txBody>
      </p:sp>
      <p:sp>
        <p:nvSpPr>
          <p:cNvPr id="118" name="AutoShape 3"/>
          <p:cNvSpPr>
            <a:spLocks noChangeAspect="1" noChangeArrowheads="1" noTextEdit="1"/>
          </p:cNvSpPr>
          <p:nvPr/>
        </p:nvSpPr>
        <p:spPr bwMode="auto">
          <a:xfrm>
            <a:off x="6138188" y="3477890"/>
            <a:ext cx="202202" cy="51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2871294" y="1445254"/>
            <a:ext cx="2139194" cy="1560170"/>
            <a:chOff x="2885899" y="1771009"/>
            <a:chExt cx="2139194" cy="1560170"/>
          </a:xfrm>
        </p:grpSpPr>
        <p:sp>
          <p:nvSpPr>
            <p:cNvPr id="120" name="矩形 119"/>
            <p:cNvSpPr/>
            <p:nvPr/>
          </p:nvSpPr>
          <p:spPr>
            <a:xfrm>
              <a:off x="2987499" y="1771009"/>
              <a:ext cx="2037594" cy="450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触控板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2885899" y="2145855"/>
              <a:ext cx="2139194" cy="1185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多个模块需要用到触控板，不同模块触控区域相同，该如何解决在同一区响应不同模块的事件。</a:t>
              </a:r>
              <a:endParaRPr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2445466" y="4590909"/>
            <a:ext cx="5978705" cy="1986242"/>
            <a:chOff x="2460071" y="4916664"/>
            <a:chExt cx="5978705" cy="1986242"/>
          </a:xfrm>
        </p:grpSpPr>
        <p:sp>
          <p:nvSpPr>
            <p:cNvPr id="123" name="矩形 122"/>
            <p:cNvSpPr/>
            <p:nvPr/>
          </p:nvSpPr>
          <p:spPr>
            <a:xfrm>
              <a:off x="6299582" y="4916664"/>
              <a:ext cx="2139194" cy="450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</a:rPr>
                <a:t>其他问题</a:t>
              </a: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460071" y="5437505"/>
              <a:ext cx="2139194" cy="1465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因为我们设计了一个双控开关，所以在实现的时侯，必须要记住在每一次点击之前的开关状态进行更新</a:t>
              </a:r>
              <a:r>
                <a:rPr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7499307" y="925596"/>
            <a:ext cx="2139194" cy="1840247"/>
            <a:chOff x="7608505" y="1739395"/>
            <a:chExt cx="2139194" cy="1840247"/>
          </a:xfrm>
        </p:grpSpPr>
        <p:sp>
          <p:nvSpPr>
            <p:cNvPr id="126" name="矩形 125"/>
            <p:cNvSpPr/>
            <p:nvPr/>
          </p:nvSpPr>
          <p:spPr>
            <a:xfrm>
              <a:off x="7608505" y="1739395"/>
              <a:ext cx="2037594" cy="450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传感器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7608505" y="2114241"/>
              <a:ext cx="2139194" cy="1465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当使用传感器模块，需要显示传感器数据，不使用传感器模块也需要传感器模块后台检测而不显示数据。</a:t>
              </a:r>
              <a:endParaRPr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7231394" y="4634428"/>
            <a:ext cx="2139194" cy="1280094"/>
            <a:chOff x="7166908" y="4926538"/>
            <a:chExt cx="2139194" cy="1280094"/>
          </a:xfrm>
        </p:grpSpPr>
        <p:sp>
          <p:nvSpPr>
            <p:cNvPr id="129" name="矩形 128"/>
            <p:cNvSpPr/>
            <p:nvPr/>
          </p:nvSpPr>
          <p:spPr>
            <a:xfrm>
              <a:off x="7166908" y="4926538"/>
              <a:ext cx="2037594" cy="450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166908" y="5301384"/>
              <a:ext cx="2139194" cy="905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变量重名，指针，很多小的细节都要注意，很多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Bug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都需要慢慢调试。</a:t>
              </a:r>
              <a:endParaRPr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123392" y="1358917"/>
            <a:ext cx="850545" cy="2204331"/>
            <a:chOff x="5141736" y="1742547"/>
            <a:chExt cx="850545" cy="2204331"/>
          </a:xfrm>
        </p:grpSpPr>
        <p:grpSp>
          <p:nvGrpSpPr>
            <p:cNvPr id="132" name="组合 131"/>
            <p:cNvGrpSpPr/>
            <p:nvPr/>
          </p:nvGrpSpPr>
          <p:grpSpPr>
            <a:xfrm>
              <a:off x="5141736" y="1742547"/>
              <a:ext cx="850545" cy="2204331"/>
              <a:chOff x="4795210" y="1742547"/>
              <a:chExt cx="850545" cy="2204331"/>
            </a:xfrm>
          </p:grpSpPr>
          <p:sp>
            <p:nvSpPr>
              <p:cNvPr id="136" name="圆角矩形 135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7" name="组合 136"/>
              <p:cNvGrpSpPr/>
              <p:nvPr/>
            </p:nvGrpSpPr>
            <p:grpSpPr>
              <a:xfrm>
                <a:off x="4848795" y="1810322"/>
                <a:ext cx="751721" cy="744071"/>
                <a:chOff x="734695" y="4865256"/>
                <a:chExt cx="1038341" cy="1027776"/>
              </a:xfrm>
              <a:effectLst/>
            </p:grpSpPr>
            <p:grpSp>
              <p:nvGrpSpPr>
                <p:cNvPr id="138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40" name="椭圆 139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141" name="椭圆 140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139" name="文本框 138"/>
                <p:cNvSpPr txBox="1"/>
                <p:nvPr/>
              </p:nvSpPr>
              <p:spPr>
                <a:xfrm>
                  <a:off x="734695" y="4925367"/>
                  <a:ext cx="1038341" cy="892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</a:rPr>
                    <a:t>01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33" name="组合 132"/>
            <p:cNvGrpSpPr/>
            <p:nvPr/>
          </p:nvGrpSpPr>
          <p:grpSpPr>
            <a:xfrm>
              <a:off x="5300019" y="2807432"/>
              <a:ext cx="582293" cy="429530"/>
              <a:chOff x="5379174" y="3818338"/>
              <a:chExt cx="657007" cy="484643"/>
            </a:xfrm>
            <a:solidFill>
              <a:schemeClr val="bg1"/>
            </a:solidFill>
          </p:grpSpPr>
          <p:sp>
            <p:nvSpPr>
              <p:cNvPr id="134" name="Freeform 95"/>
              <p:cNvSpPr/>
              <p:nvPr/>
            </p:nvSpPr>
            <p:spPr bwMode="auto">
              <a:xfrm>
                <a:off x="5379174" y="3962311"/>
                <a:ext cx="657007" cy="340670"/>
              </a:xfrm>
              <a:custGeom>
                <a:avLst/>
                <a:gdLst>
                  <a:gd name="T0" fmla="*/ 132 w 137"/>
                  <a:gd name="T1" fmla="*/ 58 h 71"/>
                  <a:gd name="T2" fmla="*/ 118 w 137"/>
                  <a:gd name="T3" fmla="*/ 23 h 71"/>
                  <a:gd name="T4" fmla="*/ 88 w 137"/>
                  <a:gd name="T5" fmla="*/ 12 h 71"/>
                  <a:gd name="T6" fmla="*/ 88 w 137"/>
                  <a:gd name="T7" fmla="*/ 0 h 71"/>
                  <a:gd name="T8" fmla="*/ 31 w 137"/>
                  <a:gd name="T9" fmla="*/ 0 h 71"/>
                  <a:gd name="T10" fmla="*/ 31 w 137"/>
                  <a:gd name="T11" fmla="*/ 11 h 71"/>
                  <a:gd name="T12" fmla="*/ 20 w 137"/>
                  <a:gd name="T13" fmla="*/ 11 h 71"/>
                  <a:gd name="T14" fmla="*/ 20 w 137"/>
                  <a:gd name="T15" fmla="*/ 1 h 71"/>
                  <a:gd name="T16" fmla="*/ 0 w 137"/>
                  <a:gd name="T17" fmla="*/ 1 h 71"/>
                  <a:gd name="T18" fmla="*/ 0 w 137"/>
                  <a:gd name="T19" fmla="*/ 63 h 71"/>
                  <a:gd name="T20" fmla="*/ 20 w 137"/>
                  <a:gd name="T21" fmla="*/ 63 h 71"/>
                  <a:gd name="T22" fmla="*/ 20 w 137"/>
                  <a:gd name="T23" fmla="*/ 37 h 71"/>
                  <a:gd name="T24" fmla="*/ 26 w 137"/>
                  <a:gd name="T25" fmla="*/ 37 h 71"/>
                  <a:gd name="T26" fmla="*/ 59 w 137"/>
                  <a:gd name="T27" fmla="*/ 71 h 71"/>
                  <a:gd name="T28" fmla="*/ 92 w 137"/>
                  <a:gd name="T29" fmla="*/ 37 h 71"/>
                  <a:gd name="T30" fmla="*/ 92 w 137"/>
                  <a:gd name="T31" fmla="*/ 31 h 71"/>
                  <a:gd name="T32" fmla="*/ 106 w 137"/>
                  <a:gd name="T33" fmla="*/ 37 h 71"/>
                  <a:gd name="T34" fmla="*/ 113 w 137"/>
                  <a:gd name="T35" fmla="*/ 58 h 71"/>
                  <a:gd name="T36" fmla="*/ 108 w 137"/>
                  <a:gd name="T37" fmla="*/ 58 h 71"/>
                  <a:gd name="T38" fmla="*/ 108 w 137"/>
                  <a:gd name="T39" fmla="*/ 64 h 71"/>
                  <a:gd name="T40" fmla="*/ 137 w 137"/>
                  <a:gd name="T41" fmla="*/ 64 h 71"/>
                  <a:gd name="T42" fmla="*/ 137 w 137"/>
                  <a:gd name="T43" fmla="*/ 58 h 71"/>
                  <a:gd name="T44" fmla="*/ 132 w 137"/>
                  <a:gd name="T45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7" h="71">
                    <a:moveTo>
                      <a:pt x="132" y="58"/>
                    </a:moveTo>
                    <a:cubicBezTo>
                      <a:pt x="131" y="39"/>
                      <a:pt x="129" y="32"/>
                      <a:pt x="118" y="23"/>
                    </a:cubicBezTo>
                    <a:cubicBezTo>
                      <a:pt x="108" y="14"/>
                      <a:pt x="96" y="12"/>
                      <a:pt x="88" y="12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56"/>
                      <a:pt x="41" y="71"/>
                      <a:pt x="59" y="71"/>
                    </a:cubicBezTo>
                    <a:cubicBezTo>
                      <a:pt x="78" y="71"/>
                      <a:pt x="92" y="56"/>
                      <a:pt x="92" y="37"/>
                    </a:cubicBezTo>
                    <a:cubicBezTo>
                      <a:pt x="92" y="35"/>
                      <a:pt x="92" y="33"/>
                      <a:pt x="92" y="31"/>
                    </a:cubicBezTo>
                    <a:cubicBezTo>
                      <a:pt x="96" y="32"/>
                      <a:pt x="102" y="34"/>
                      <a:pt x="106" y="37"/>
                    </a:cubicBezTo>
                    <a:cubicBezTo>
                      <a:pt x="113" y="43"/>
                      <a:pt x="112" y="45"/>
                      <a:pt x="113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58"/>
                      <a:pt x="137" y="58"/>
                      <a:pt x="137" y="58"/>
                    </a:cubicBezTo>
                    <a:lnTo>
                      <a:pt x="13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96"/>
              <p:cNvSpPr/>
              <p:nvPr/>
            </p:nvSpPr>
            <p:spPr bwMode="auto">
              <a:xfrm>
                <a:off x="5464341" y="3818338"/>
                <a:ext cx="403532" cy="133835"/>
              </a:xfrm>
              <a:custGeom>
                <a:avLst/>
                <a:gdLst>
                  <a:gd name="T0" fmla="*/ 4 w 84"/>
                  <a:gd name="T1" fmla="*/ 24 h 28"/>
                  <a:gd name="T2" fmla="*/ 8 w 84"/>
                  <a:gd name="T3" fmla="*/ 20 h 28"/>
                  <a:gd name="T4" fmla="*/ 8 w 84"/>
                  <a:gd name="T5" fmla="*/ 16 h 28"/>
                  <a:gd name="T6" fmla="*/ 35 w 84"/>
                  <a:gd name="T7" fmla="*/ 16 h 28"/>
                  <a:gd name="T8" fmla="*/ 35 w 84"/>
                  <a:gd name="T9" fmla="*/ 28 h 28"/>
                  <a:gd name="T10" fmla="*/ 48 w 84"/>
                  <a:gd name="T11" fmla="*/ 28 h 28"/>
                  <a:gd name="T12" fmla="*/ 48 w 84"/>
                  <a:gd name="T13" fmla="*/ 16 h 28"/>
                  <a:gd name="T14" fmla="*/ 75 w 84"/>
                  <a:gd name="T15" fmla="*/ 16 h 28"/>
                  <a:gd name="T16" fmla="*/ 75 w 84"/>
                  <a:gd name="T17" fmla="*/ 20 h 28"/>
                  <a:gd name="T18" fmla="*/ 79 w 84"/>
                  <a:gd name="T19" fmla="*/ 24 h 28"/>
                  <a:gd name="T20" fmla="*/ 84 w 84"/>
                  <a:gd name="T21" fmla="*/ 20 h 28"/>
                  <a:gd name="T22" fmla="*/ 84 w 84"/>
                  <a:gd name="T23" fmla="*/ 16 h 28"/>
                  <a:gd name="T24" fmla="*/ 84 w 84"/>
                  <a:gd name="T25" fmla="*/ 9 h 28"/>
                  <a:gd name="T26" fmla="*/ 84 w 84"/>
                  <a:gd name="T27" fmla="*/ 4 h 28"/>
                  <a:gd name="T28" fmla="*/ 79 w 84"/>
                  <a:gd name="T29" fmla="*/ 0 h 28"/>
                  <a:gd name="T30" fmla="*/ 75 w 84"/>
                  <a:gd name="T31" fmla="*/ 4 h 28"/>
                  <a:gd name="T32" fmla="*/ 75 w 84"/>
                  <a:gd name="T33" fmla="*/ 9 h 28"/>
                  <a:gd name="T34" fmla="*/ 48 w 84"/>
                  <a:gd name="T35" fmla="*/ 9 h 28"/>
                  <a:gd name="T36" fmla="*/ 48 w 84"/>
                  <a:gd name="T37" fmla="*/ 3 h 28"/>
                  <a:gd name="T38" fmla="*/ 35 w 84"/>
                  <a:gd name="T39" fmla="*/ 3 h 28"/>
                  <a:gd name="T40" fmla="*/ 35 w 84"/>
                  <a:gd name="T41" fmla="*/ 9 h 28"/>
                  <a:gd name="T42" fmla="*/ 8 w 84"/>
                  <a:gd name="T43" fmla="*/ 9 h 28"/>
                  <a:gd name="T44" fmla="*/ 8 w 84"/>
                  <a:gd name="T45" fmla="*/ 4 h 28"/>
                  <a:gd name="T46" fmla="*/ 4 w 84"/>
                  <a:gd name="T47" fmla="*/ 0 h 28"/>
                  <a:gd name="T48" fmla="*/ 0 w 84"/>
                  <a:gd name="T49" fmla="*/ 4 h 28"/>
                  <a:gd name="T50" fmla="*/ 0 w 84"/>
                  <a:gd name="T51" fmla="*/ 20 h 28"/>
                  <a:gd name="T52" fmla="*/ 4 w 84"/>
                  <a:gd name="T5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4" h="28">
                    <a:moveTo>
                      <a:pt x="4" y="24"/>
                    </a:moveTo>
                    <a:cubicBezTo>
                      <a:pt x="6" y="24"/>
                      <a:pt x="8" y="23"/>
                      <a:pt x="8" y="2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3"/>
                      <a:pt x="77" y="24"/>
                      <a:pt x="79" y="24"/>
                    </a:cubicBezTo>
                    <a:cubicBezTo>
                      <a:pt x="82" y="24"/>
                      <a:pt x="84" y="23"/>
                      <a:pt x="84" y="20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9"/>
                      <a:pt x="84" y="9"/>
                      <a:pt x="84" y="9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2"/>
                      <a:pt x="82" y="0"/>
                      <a:pt x="79" y="0"/>
                    </a:cubicBezTo>
                    <a:cubicBezTo>
                      <a:pt x="77" y="0"/>
                      <a:pt x="75" y="2"/>
                      <a:pt x="75" y="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2" y="24"/>
                      <a:pt x="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2" name="组合 141"/>
          <p:cNvGrpSpPr/>
          <p:nvPr/>
        </p:nvGrpSpPr>
        <p:grpSpPr>
          <a:xfrm>
            <a:off x="6201415" y="2712703"/>
            <a:ext cx="2204331" cy="850545"/>
            <a:chOff x="6197098" y="3083158"/>
            <a:chExt cx="2204331" cy="850545"/>
          </a:xfrm>
        </p:grpSpPr>
        <p:grpSp>
          <p:nvGrpSpPr>
            <p:cNvPr id="143" name="组合 142"/>
            <p:cNvGrpSpPr/>
            <p:nvPr/>
          </p:nvGrpSpPr>
          <p:grpSpPr>
            <a:xfrm rot="5400000">
              <a:off x="6873991" y="2406265"/>
              <a:ext cx="850545" cy="2204331"/>
              <a:chOff x="4795210" y="1742547"/>
              <a:chExt cx="850545" cy="2204331"/>
            </a:xfrm>
          </p:grpSpPr>
          <p:sp>
            <p:nvSpPr>
              <p:cNvPr id="149" name="圆角矩形 148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0" name="组合 149"/>
              <p:cNvGrpSpPr/>
              <p:nvPr/>
            </p:nvGrpSpPr>
            <p:grpSpPr>
              <a:xfrm>
                <a:off x="4848796" y="1801145"/>
                <a:ext cx="743374" cy="753248"/>
                <a:chOff x="734696" y="4852580"/>
                <a:chExt cx="1026811" cy="1040452"/>
              </a:xfrm>
              <a:effectLst/>
            </p:grpSpPr>
            <p:grpSp>
              <p:nvGrpSpPr>
                <p:cNvPr id="151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53" name="椭圆 152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154" name="椭圆 153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152" name="文本框 151"/>
                <p:cNvSpPr txBox="1"/>
                <p:nvPr/>
              </p:nvSpPr>
              <p:spPr>
                <a:xfrm rot="16200000">
                  <a:off x="734694" y="4925368"/>
                  <a:ext cx="1038343" cy="892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</a:rPr>
                    <a:t>02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44" name="组合 143"/>
            <p:cNvGrpSpPr/>
            <p:nvPr/>
          </p:nvGrpSpPr>
          <p:grpSpPr>
            <a:xfrm>
              <a:off x="6620563" y="3348168"/>
              <a:ext cx="606514" cy="388750"/>
              <a:chOff x="10391892" y="3871061"/>
              <a:chExt cx="762452" cy="488699"/>
            </a:xfrm>
            <a:solidFill>
              <a:schemeClr val="bg1"/>
            </a:solidFill>
          </p:grpSpPr>
          <p:sp>
            <p:nvSpPr>
              <p:cNvPr id="146" name="Freeform 105"/>
              <p:cNvSpPr>
                <a:spLocks noEditPoints="1"/>
              </p:cNvSpPr>
              <p:nvPr/>
            </p:nvSpPr>
            <p:spPr bwMode="auto">
              <a:xfrm>
                <a:off x="10391892" y="3986645"/>
                <a:ext cx="762452" cy="292003"/>
              </a:xfrm>
              <a:custGeom>
                <a:avLst/>
                <a:gdLst>
                  <a:gd name="T0" fmla="*/ 94 w 159"/>
                  <a:gd name="T1" fmla="*/ 42 h 61"/>
                  <a:gd name="T2" fmla="*/ 115 w 159"/>
                  <a:gd name="T3" fmla="*/ 50 h 61"/>
                  <a:gd name="T4" fmla="*/ 129 w 159"/>
                  <a:gd name="T5" fmla="*/ 44 h 61"/>
                  <a:gd name="T6" fmla="*/ 144 w 159"/>
                  <a:gd name="T7" fmla="*/ 52 h 61"/>
                  <a:gd name="T8" fmla="*/ 159 w 159"/>
                  <a:gd name="T9" fmla="*/ 6 h 61"/>
                  <a:gd name="T10" fmla="*/ 55 w 159"/>
                  <a:gd name="T11" fmla="*/ 6 h 61"/>
                  <a:gd name="T12" fmla="*/ 55 w 159"/>
                  <a:gd name="T13" fmla="*/ 19 h 61"/>
                  <a:gd name="T14" fmla="*/ 5 w 159"/>
                  <a:gd name="T15" fmla="*/ 3 h 61"/>
                  <a:gd name="T16" fmla="*/ 2 w 159"/>
                  <a:gd name="T17" fmla="*/ 12 h 61"/>
                  <a:gd name="T18" fmla="*/ 55 w 159"/>
                  <a:gd name="T19" fmla="*/ 29 h 61"/>
                  <a:gd name="T20" fmla="*/ 55 w 159"/>
                  <a:gd name="T21" fmla="*/ 29 h 61"/>
                  <a:gd name="T22" fmla="*/ 59 w 159"/>
                  <a:gd name="T23" fmla="*/ 31 h 61"/>
                  <a:gd name="T24" fmla="*/ 59 w 159"/>
                  <a:gd name="T25" fmla="*/ 56 h 61"/>
                  <a:gd name="T26" fmla="*/ 59 w 159"/>
                  <a:gd name="T27" fmla="*/ 59 h 61"/>
                  <a:gd name="T28" fmla="*/ 59 w 159"/>
                  <a:gd name="T29" fmla="*/ 61 h 61"/>
                  <a:gd name="T30" fmla="*/ 75 w 159"/>
                  <a:gd name="T31" fmla="*/ 61 h 61"/>
                  <a:gd name="T32" fmla="*/ 75 w 159"/>
                  <a:gd name="T33" fmla="*/ 61 h 61"/>
                  <a:gd name="T34" fmla="*/ 94 w 159"/>
                  <a:gd name="T35" fmla="*/ 42 h 61"/>
                  <a:gd name="T36" fmla="*/ 65 w 159"/>
                  <a:gd name="T37" fmla="*/ 33 h 61"/>
                  <a:gd name="T38" fmla="*/ 87 w 159"/>
                  <a:gd name="T39" fmla="*/ 40 h 61"/>
                  <a:gd name="T40" fmla="*/ 72 w 159"/>
                  <a:gd name="T41" fmla="*/ 56 h 61"/>
                  <a:gd name="T42" fmla="*/ 65 w 159"/>
                  <a:gd name="T43" fmla="*/ 56 h 61"/>
                  <a:gd name="T44" fmla="*/ 65 w 159"/>
                  <a:gd name="T45" fmla="*/ 3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9" h="61">
                    <a:moveTo>
                      <a:pt x="94" y="42"/>
                    </a:moveTo>
                    <a:cubicBezTo>
                      <a:pt x="115" y="50"/>
                      <a:pt x="115" y="50"/>
                      <a:pt x="115" y="50"/>
                    </a:cubicBezTo>
                    <a:cubicBezTo>
                      <a:pt x="119" y="46"/>
                      <a:pt x="123" y="44"/>
                      <a:pt x="129" y="44"/>
                    </a:cubicBezTo>
                    <a:cubicBezTo>
                      <a:pt x="135" y="44"/>
                      <a:pt x="141" y="47"/>
                      <a:pt x="144" y="52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0" y="0"/>
                      <a:pt x="2" y="12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75" y="61"/>
                      <a:pt x="75" y="61"/>
                      <a:pt x="75" y="61"/>
                    </a:cubicBezTo>
                    <a:cubicBezTo>
                      <a:pt x="75" y="61"/>
                      <a:pt x="75" y="61"/>
                      <a:pt x="75" y="61"/>
                    </a:cubicBezTo>
                    <a:lnTo>
                      <a:pt x="94" y="42"/>
                    </a:lnTo>
                    <a:close/>
                    <a:moveTo>
                      <a:pt x="65" y="33"/>
                    </a:moveTo>
                    <a:cubicBezTo>
                      <a:pt x="87" y="40"/>
                      <a:pt x="87" y="40"/>
                      <a:pt x="87" y="40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5" y="56"/>
                      <a:pt x="65" y="56"/>
                      <a:pt x="65" y="56"/>
                    </a:cubicBezTo>
                    <a:lnTo>
                      <a:pt x="6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106"/>
              <p:cNvSpPr>
                <a:spLocks noEditPoints="1"/>
              </p:cNvSpPr>
              <p:nvPr/>
            </p:nvSpPr>
            <p:spPr bwMode="auto">
              <a:xfrm>
                <a:off x="10929258" y="4201592"/>
                <a:ext cx="158168" cy="158168"/>
              </a:xfrm>
              <a:custGeom>
                <a:avLst/>
                <a:gdLst>
                  <a:gd name="T0" fmla="*/ 17 w 33"/>
                  <a:gd name="T1" fmla="*/ 0 h 33"/>
                  <a:gd name="T2" fmla="*/ 0 w 33"/>
                  <a:gd name="T3" fmla="*/ 16 h 33"/>
                  <a:gd name="T4" fmla="*/ 17 w 33"/>
                  <a:gd name="T5" fmla="*/ 33 h 33"/>
                  <a:gd name="T6" fmla="*/ 33 w 33"/>
                  <a:gd name="T7" fmla="*/ 16 h 33"/>
                  <a:gd name="T8" fmla="*/ 17 w 33"/>
                  <a:gd name="T9" fmla="*/ 0 h 33"/>
                  <a:gd name="T10" fmla="*/ 17 w 33"/>
                  <a:gd name="T11" fmla="*/ 25 h 33"/>
                  <a:gd name="T12" fmla="*/ 8 w 33"/>
                  <a:gd name="T13" fmla="*/ 16 h 33"/>
                  <a:gd name="T14" fmla="*/ 17 w 33"/>
                  <a:gd name="T15" fmla="*/ 8 h 33"/>
                  <a:gd name="T16" fmla="*/ 25 w 33"/>
                  <a:gd name="T17" fmla="*/ 16 h 33"/>
                  <a:gd name="T18" fmla="*/ 17 w 33"/>
                  <a:gd name="T1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7" y="0"/>
                    </a:moveTo>
                    <a:cubicBezTo>
                      <a:pt x="8" y="0"/>
                      <a:pt x="0" y="8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5" y="33"/>
                      <a:pt x="33" y="25"/>
                      <a:pt x="33" y="16"/>
                    </a:cubicBezTo>
                    <a:cubicBezTo>
                      <a:pt x="33" y="8"/>
                      <a:pt x="25" y="0"/>
                      <a:pt x="17" y="0"/>
                    </a:cubicBezTo>
                    <a:close/>
                    <a:moveTo>
                      <a:pt x="17" y="25"/>
                    </a:moveTo>
                    <a:cubicBezTo>
                      <a:pt x="12" y="25"/>
                      <a:pt x="8" y="21"/>
                      <a:pt x="8" y="16"/>
                    </a:cubicBezTo>
                    <a:cubicBezTo>
                      <a:pt x="8" y="12"/>
                      <a:pt x="12" y="8"/>
                      <a:pt x="17" y="8"/>
                    </a:cubicBezTo>
                    <a:cubicBezTo>
                      <a:pt x="21" y="8"/>
                      <a:pt x="25" y="12"/>
                      <a:pt x="25" y="16"/>
                    </a:cubicBezTo>
                    <a:cubicBezTo>
                      <a:pt x="25" y="21"/>
                      <a:pt x="21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107"/>
              <p:cNvSpPr/>
              <p:nvPr/>
            </p:nvSpPr>
            <p:spPr bwMode="auto">
              <a:xfrm>
                <a:off x="10750812" y="3871061"/>
                <a:ext cx="340670" cy="129779"/>
              </a:xfrm>
              <a:custGeom>
                <a:avLst/>
                <a:gdLst>
                  <a:gd name="T0" fmla="*/ 52 w 71"/>
                  <a:gd name="T1" fmla="*/ 7 h 27"/>
                  <a:gd name="T2" fmla="*/ 37 w 71"/>
                  <a:gd name="T3" fmla="*/ 0 h 27"/>
                  <a:gd name="T4" fmla="*/ 19 w 71"/>
                  <a:gd name="T5" fmla="*/ 11 h 27"/>
                  <a:gd name="T6" fmla="*/ 0 w 71"/>
                  <a:gd name="T7" fmla="*/ 27 h 27"/>
                  <a:gd name="T8" fmla="*/ 71 w 71"/>
                  <a:gd name="T9" fmla="*/ 27 h 27"/>
                  <a:gd name="T10" fmla="*/ 52 w 71"/>
                  <a:gd name="T11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27">
                    <a:moveTo>
                      <a:pt x="52" y="7"/>
                    </a:moveTo>
                    <a:cubicBezTo>
                      <a:pt x="49" y="3"/>
                      <a:pt x="43" y="0"/>
                      <a:pt x="37" y="0"/>
                    </a:cubicBezTo>
                    <a:cubicBezTo>
                      <a:pt x="29" y="0"/>
                      <a:pt x="22" y="5"/>
                      <a:pt x="19" y="11"/>
                    </a:cubicBezTo>
                    <a:cubicBezTo>
                      <a:pt x="9" y="11"/>
                      <a:pt x="2" y="18"/>
                      <a:pt x="0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0" y="16"/>
                      <a:pt x="62" y="8"/>
                      <a:pt x="5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5" name="组合 154"/>
          <p:cNvGrpSpPr/>
          <p:nvPr/>
        </p:nvGrpSpPr>
        <p:grpSpPr>
          <a:xfrm>
            <a:off x="3769606" y="3795436"/>
            <a:ext cx="2204331" cy="850545"/>
            <a:chOff x="3795786" y="4098041"/>
            <a:chExt cx="2204331" cy="850545"/>
          </a:xfrm>
        </p:grpSpPr>
        <p:grpSp>
          <p:nvGrpSpPr>
            <p:cNvPr id="156" name="组合 155"/>
            <p:cNvGrpSpPr/>
            <p:nvPr/>
          </p:nvGrpSpPr>
          <p:grpSpPr>
            <a:xfrm rot="16200000" flipH="1">
              <a:off x="4472679" y="3421148"/>
              <a:ext cx="850545" cy="2204331"/>
              <a:chOff x="4795210" y="1742547"/>
              <a:chExt cx="850545" cy="2204331"/>
            </a:xfrm>
          </p:grpSpPr>
          <p:sp>
            <p:nvSpPr>
              <p:cNvPr id="162" name="圆角矩形 161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3" name="组合 162"/>
              <p:cNvGrpSpPr/>
              <p:nvPr/>
            </p:nvGrpSpPr>
            <p:grpSpPr>
              <a:xfrm>
                <a:off x="4848796" y="1801145"/>
                <a:ext cx="743374" cy="753248"/>
                <a:chOff x="734696" y="4852580"/>
                <a:chExt cx="1026811" cy="1040452"/>
              </a:xfrm>
              <a:effectLst/>
            </p:grpSpPr>
            <p:grpSp>
              <p:nvGrpSpPr>
                <p:cNvPr id="164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66" name="椭圆 165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167" name="椭圆 166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165" name="文本框 164"/>
                <p:cNvSpPr txBox="1"/>
                <p:nvPr/>
              </p:nvSpPr>
              <p:spPr>
                <a:xfrm rot="16200000">
                  <a:off x="734694" y="4925368"/>
                  <a:ext cx="1038343" cy="892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</a:rPr>
                    <a:t>04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57" name="组合 156"/>
            <p:cNvGrpSpPr/>
            <p:nvPr/>
          </p:nvGrpSpPr>
          <p:grpSpPr>
            <a:xfrm>
              <a:off x="4808992" y="4316205"/>
              <a:ext cx="620955" cy="408523"/>
              <a:chOff x="1143103" y="4882932"/>
              <a:chExt cx="847619" cy="557645"/>
            </a:xfrm>
            <a:solidFill>
              <a:schemeClr val="bg1"/>
            </a:solidFill>
          </p:grpSpPr>
          <p:sp>
            <p:nvSpPr>
              <p:cNvPr id="158" name="Freeform 108"/>
              <p:cNvSpPr>
                <a:spLocks noEditPoints="1"/>
              </p:cNvSpPr>
              <p:nvPr/>
            </p:nvSpPr>
            <p:spPr bwMode="auto">
              <a:xfrm>
                <a:off x="1189742" y="4882932"/>
                <a:ext cx="519116" cy="470449"/>
              </a:xfrm>
              <a:custGeom>
                <a:avLst/>
                <a:gdLst>
                  <a:gd name="T0" fmla="*/ 69 w 108"/>
                  <a:gd name="T1" fmla="*/ 13 h 98"/>
                  <a:gd name="T2" fmla="*/ 15 w 108"/>
                  <a:gd name="T3" fmla="*/ 13 h 98"/>
                  <a:gd name="T4" fmla="*/ 15 w 108"/>
                  <a:gd name="T5" fmla="*/ 0 h 98"/>
                  <a:gd name="T6" fmla="*/ 13 w 108"/>
                  <a:gd name="T7" fmla="*/ 0 h 98"/>
                  <a:gd name="T8" fmla="*/ 13 w 108"/>
                  <a:gd name="T9" fmla="*/ 13 h 98"/>
                  <a:gd name="T10" fmla="*/ 12 w 108"/>
                  <a:gd name="T11" fmla="*/ 13 h 98"/>
                  <a:gd name="T12" fmla="*/ 7 w 108"/>
                  <a:gd name="T13" fmla="*/ 53 h 98"/>
                  <a:gd name="T14" fmla="*/ 0 w 108"/>
                  <a:gd name="T15" fmla="*/ 64 h 98"/>
                  <a:gd name="T16" fmla="*/ 16 w 108"/>
                  <a:gd name="T17" fmla="*/ 64 h 98"/>
                  <a:gd name="T18" fmla="*/ 43 w 108"/>
                  <a:gd name="T19" fmla="*/ 92 h 98"/>
                  <a:gd name="T20" fmla="*/ 43 w 108"/>
                  <a:gd name="T21" fmla="*/ 98 h 98"/>
                  <a:gd name="T22" fmla="*/ 84 w 108"/>
                  <a:gd name="T23" fmla="*/ 98 h 98"/>
                  <a:gd name="T24" fmla="*/ 96 w 108"/>
                  <a:gd name="T25" fmla="*/ 90 h 98"/>
                  <a:gd name="T26" fmla="*/ 108 w 108"/>
                  <a:gd name="T27" fmla="*/ 98 h 98"/>
                  <a:gd name="T28" fmla="*/ 108 w 108"/>
                  <a:gd name="T29" fmla="*/ 98 h 98"/>
                  <a:gd name="T30" fmla="*/ 108 w 108"/>
                  <a:gd name="T31" fmla="*/ 53 h 98"/>
                  <a:gd name="T32" fmla="*/ 80 w 108"/>
                  <a:gd name="T33" fmla="*/ 53 h 98"/>
                  <a:gd name="T34" fmla="*/ 69 w 108"/>
                  <a:gd name="T35" fmla="*/ 13 h 98"/>
                  <a:gd name="T36" fmla="*/ 23 w 108"/>
                  <a:gd name="T37" fmla="*/ 20 h 98"/>
                  <a:gd name="T38" fmla="*/ 60 w 108"/>
                  <a:gd name="T39" fmla="*/ 20 h 98"/>
                  <a:gd name="T40" fmla="*/ 67 w 108"/>
                  <a:gd name="T41" fmla="*/ 46 h 98"/>
                  <a:gd name="T42" fmla="*/ 20 w 108"/>
                  <a:gd name="T43" fmla="*/ 46 h 98"/>
                  <a:gd name="T44" fmla="*/ 23 w 108"/>
                  <a:gd name="T4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8" h="98">
                    <a:moveTo>
                      <a:pt x="69" y="13"/>
                    </a:move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31" y="64"/>
                      <a:pt x="43" y="77"/>
                      <a:pt x="43" y="92"/>
                    </a:cubicBezTo>
                    <a:cubicBezTo>
                      <a:pt x="43" y="94"/>
                      <a:pt x="43" y="96"/>
                      <a:pt x="43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6" y="93"/>
                      <a:pt x="90" y="90"/>
                      <a:pt x="96" y="90"/>
                    </a:cubicBezTo>
                    <a:cubicBezTo>
                      <a:pt x="101" y="90"/>
                      <a:pt x="105" y="93"/>
                      <a:pt x="108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80" y="53"/>
                      <a:pt x="80" y="53"/>
                      <a:pt x="80" y="53"/>
                    </a:cubicBezTo>
                    <a:lnTo>
                      <a:pt x="69" y="13"/>
                    </a:lnTo>
                    <a:close/>
                    <a:moveTo>
                      <a:pt x="23" y="2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109"/>
              <p:cNvSpPr>
                <a:spLocks noEditPoints="1"/>
              </p:cNvSpPr>
              <p:nvPr/>
            </p:nvSpPr>
            <p:spPr bwMode="auto">
              <a:xfrm>
                <a:off x="1143103" y="5205352"/>
                <a:ext cx="235225" cy="235225"/>
              </a:xfrm>
              <a:custGeom>
                <a:avLst/>
                <a:gdLst>
                  <a:gd name="T0" fmla="*/ 24 w 49"/>
                  <a:gd name="T1" fmla="*/ 0 h 49"/>
                  <a:gd name="T2" fmla="*/ 0 w 49"/>
                  <a:gd name="T3" fmla="*/ 24 h 49"/>
                  <a:gd name="T4" fmla="*/ 24 w 49"/>
                  <a:gd name="T5" fmla="*/ 49 h 49"/>
                  <a:gd name="T6" fmla="*/ 49 w 49"/>
                  <a:gd name="T7" fmla="*/ 24 h 49"/>
                  <a:gd name="T8" fmla="*/ 24 w 49"/>
                  <a:gd name="T9" fmla="*/ 0 h 49"/>
                  <a:gd name="T10" fmla="*/ 24 w 49"/>
                  <a:gd name="T11" fmla="*/ 41 h 49"/>
                  <a:gd name="T12" fmla="*/ 8 w 49"/>
                  <a:gd name="T13" fmla="*/ 24 h 49"/>
                  <a:gd name="T14" fmla="*/ 24 w 49"/>
                  <a:gd name="T15" fmla="*/ 8 h 49"/>
                  <a:gd name="T16" fmla="*/ 41 w 49"/>
                  <a:gd name="T17" fmla="*/ 24 h 49"/>
                  <a:gd name="T18" fmla="*/ 24 w 49"/>
                  <a:gd name="T19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9"/>
                      <a:pt x="24" y="49"/>
                    </a:cubicBezTo>
                    <a:cubicBezTo>
                      <a:pt x="38" y="49"/>
                      <a:pt x="49" y="38"/>
                      <a:pt x="49" y="24"/>
                    </a:cubicBezTo>
                    <a:cubicBezTo>
                      <a:pt x="49" y="11"/>
                      <a:pt x="38" y="0"/>
                      <a:pt x="24" y="0"/>
                    </a:cubicBezTo>
                    <a:close/>
                    <a:moveTo>
                      <a:pt x="24" y="41"/>
                    </a:moveTo>
                    <a:cubicBezTo>
                      <a:pt x="15" y="41"/>
                      <a:pt x="8" y="33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33" y="8"/>
                      <a:pt x="41" y="15"/>
                      <a:pt x="41" y="24"/>
                    </a:cubicBezTo>
                    <a:cubicBezTo>
                      <a:pt x="41" y="33"/>
                      <a:pt x="33" y="41"/>
                      <a:pt x="2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10"/>
              <p:cNvSpPr/>
              <p:nvPr/>
            </p:nvSpPr>
            <p:spPr bwMode="auto">
              <a:xfrm>
                <a:off x="1741303" y="5138434"/>
                <a:ext cx="249419" cy="214947"/>
              </a:xfrm>
              <a:custGeom>
                <a:avLst/>
                <a:gdLst>
                  <a:gd name="T0" fmla="*/ 26 w 123"/>
                  <a:gd name="T1" fmla="*/ 76 h 106"/>
                  <a:gd name="T2" fmla="*/ 26 w 123"/>
                  <a:gd name="T3" fmla="*/ 61 h 106"/>
                  <a:gd name="T4" fmla="*/ 0 w 123"/>
                  <a:gd name="T5" fmla="*/ 0 h 106"/>
                  <a:gd name="T6" fmla="*/ 0 w 123"/>
                  <a:gd name="T7" fmla="*/ 106 h 106"/>
                  <a:gd name="T8" fmla="*/ 26 w 123"/>
                  <a:gd name="T9" fmla="*/ 106 h 106"/>
                  <a:gd name="T10" fmla="*/ 123 w 123"/>
                  <a:gd name="T11" fmla="*/ 106 h 106"/>
                  <a:gd name="T12" fmla="*/ 123 w 123"/>
                  <a:gd name="T13" fmla="*/ 102 h 106"/>
                  <a:gd name="T14" fmla="*/ 26 w 123"/>
                  <a:gd name="T15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06">
                    <a:moveTo>
                      <a:pt x="26" y="76"/>
                    </a:moveTo>
                    <a:lnTo>
                      <a:pt x="26" y="61"/>
                    </a:lnTo>
                    <a:lnTo>
                      <a:pt x="0" y="0"/>
                    </a:lnTo>
                    <a:lnTo>
                      <a:pt x="0" y="106"/>
                    </a:lnTo>
                    <a:lnTo>
                      <a:pt x="26" y="106"/>
                    </a:lnTo>
                    <a:lnTo>
                      <a:pt x="123" y="106"/>
                    </a:lnTo>
                    <a:lnTo>
                      <a:pt x="123" y="102"/>
                    </a:lnTo>
                    <a:lnTo>
                      <a:pt x="26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111"/>
              <p:cNvSpPr>
                <a:spLocks noEditPoints="1"/>
              </p:cNvSpPr>
              <p:nvPr/>
            </p:nvSpPr>
            <p:spPr bwMode="auto">
              <a:xfrm>
                <a:off x="1589218" y="5320936"/>
                <a:ext cx="119640" cy="119640"/>
              </a:xfrm>
              <a:custGeom>
                <a:avLst/>
                <a:gdLst>
                  <a:gd name="T0" fmla="*/ 13 w 25"/>
                  <a:gd name="T1" fmla="*/ 0 h 25"/>
                  <a:gd name="T2" fmla="*/ 0 w 25"/>
                  <a:gd name="T3" fmla="*/ 13 h 25"/>
                  <a:gd name="T4" fmla="*/ 13 w 25"/>
                  <a:gd name="T5" fmla="*/ 25 h 25"/>
                  <a:gd name="T6" fmla="*/ 25 w 25"/>
                  <a:gd name="T7" fmla="*/ 13 h 25"/>
                  <a:gd name="T8" fmla="*/ 13 w 25"/>
                  <a:gd name="T9" fmla="*/ 0 h 25"/>
                  <a:gd name="T10" fmla="*/ 13 w 25"/>
                  <a:gd name="T11" fmla="*/ 21 h 25"/>
                  <a:gd name="T12" fmla="*/ 5 w 25"/>
                  <a:gd name="T13" fmla="*/ 13 h 25"/>
                  <a:gd name="T14" fmla="*/ 13 w 25"/>
                  <a:gd name="T15" fmla="*/ 5 h 25"/>
                  <a:gd name="T16" fmla="*/ 21 w 25"/>
                  <a:gd name="T17" fmla="*/ 13 h 25"/>
                  <a:gd name="T18" fmla="*/ 13 w 25"/>
                  <a:gd name="T19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19" y="25"/>
                      <a:pt x="25" y="19"/>
                      <a:pt x="25" y="13"/>
                    </a:cubicBezTo>
                    <a:cubicBezTo>
                      <a:pt x="25" y="6"/>
                      <a:pt x="19" y="0"/>
                      <a:pt x="13" y="0"/>
                    </a:cubicBezTo>
                    <a:close/>
                    <a:moveTo>
                      <a:pt x="13" y="21"/>
                    </a:moveTo>
                    <a:cubicBezTo>
                      <a:pt x="8" y="21"/>
                      <a:pt x="5" y="17"/>
                      <a:pt x="5" y="13"/>
                    </a:cubicBezTo>
                    <a:cubicBezTo>
                      <a:pt x="5" y="8"/>
                      <a:pt x="8" y="5"/>
                      <a:pt x="13" y="5"/>
                    </a:cubicBezTo>
                    <a:cubicBezTo>
                      <a:pt x="17" y="5"/>
                      <a:pt x="21" y="8"/>
                      <a:pt x="21" y="13"/>
                    </a:cubicBezTo>
                    <a:cubicBezTo>
                      <a:pt x="21" y="17"/>
                      <a:pt x="17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6201415" y="3795436"/>
            <a:ext cx="850545" cy="2204331"/>
            <a:chOff x="6181295" y="4098089"/>
            <a:chExt cx="850545" cy="2204331"/>
          </a:xfrm>
        </p:grpSpPr>
        <p:grpSp>
          <p:nvGrpSpPr>
            <p:cNvPr id="169" name="组合 168"/>
            <p:cNvGrpSpPr/>
            <p:nvPr/>
          </p:nvGrpSpPr>
          <p:grpSpPr>
            <a:xfrm rot="10800000">
              <a:off x="6181295" y="4098089"/>
              <a:ext cx="850545" cy="2204331"/>
              <a:chOff x="4795210" y="1742547"/>
              <a:chExt cx="850545" cy="2204331"/>
            </a:xfrm>
          </p:grpSpPr>
          <p:sp>
            <p:nvSpPr>
              <p:cNvPr id="171" name="圆角矩形 170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2" name="组合 171"/>
              <p:cNvGrpSpPr/>
              <p:nvPr/>
            </p:nvGrpSpPr>
            <p:grpSpPr>
              <a:xfrm>
                <a:off x="4848796" y="1810322"/>
                <a:ext cx="751721" cy="744071"/>
                <a:chOff x="734696" y="4865256"/>
                <a:chExt cx="1038341" cy="1027776"/>
              </a:xfrm>
              <a:effectLst/>
            </p:grpSpPr>
            <p:grpSp>
              <p:nvGrpSpPr>
                <p:cNvPr id="173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75" name="椭圆 174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176" name="椭圆 175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174" name="文本框 173"/>
                <p:cNvSpPr txBox="1"/>
                <p:nvPr/>
              </p:nvSpPr>
              <p:spPr>
                <a:xfrm rot="10800000">
                  <a:off x="734696" y="4925367"/>
                  <a:ext cx="1038341" cy="892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charset="-122"/>
                    </a:rPr>
                    <a:t>03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</a:endParaRPr>
                </a:p>
              </p:txBody>
            </p:sp>
          </p:grpSp>
        </p:grpSp>
        <p:sp>
          <p:nvSpPr>
            <p:cNvPr id="170" name="Freeform 168"/>
            <p:cNvSpPr>
              <a:spLocks noEditPoints="1"/>
            </p:cNvSpPr>
            <p:nvPr/>
          </p:nvSpPr>
          <p:spPr bwMode="auto">
            <a:xfrm>
              <a:off x="6393178" y="4724728"/>
              <a:ext cx="353492" cy="537665"/>
            </a:xfrm>
            <a:custGeom>
              <a:avLst/>
              <a:gdLst>
                <a:gd name="T0" fmla="*/ 86 w 101"/>
                <a:gd name="T1" fmla="*/ 29 h 153"/>
                <a:gd name="T2" fmla="*/ 86 w 101"/>
                <a:gd name="T3" fmla="*/ 19 h 153"/>
                <a:gd name="T4" fmla="*/ 88 w 101"/>
                <a:gd name="T5" fmla="*/ 19 h 153"/>
                <a:gd name="T6" fmla="*/ 96 w 101"/>
                <a:gd name="T7" fmla="*/ 19 h 153"/>
                <a:gd name="T8" fmla="*/ 96 w 101"/>
                <a:gd name="T9" fmla="*/ 22 h 153"/>
                <a:gd name="T10" fmla="*/ 97 w 101"/>
                <a:gd name="T11" fmla="*/ 24 h 153"/>
                <a:gd name="T12" fmla="*/ 99 w 101"/>
                <a:gd name="T13" fmla="*/ 22 h 153"/>
                <a:gd name="T14" fmla="*/ 99 w 101"/>
                <a:gd name="T15" fmla="*/ 9 h 153"/>
                <a:gd name="T16" fmla="*/ 97 w 101"/>
                <a:gd name="T17" fmla="*/ 8 h 153"/>
                <a:gd name="T18" fmla="*/ 96 w 101"/>
                <a:gd name="T19" fmla="*/ 9 h 153"/>
                <a:gd name="T20" fmla="*/ 96 w 101"/>
                <a:gd name="T21" fmla="*/ 12 h 153"/>
                <a:gd name="T22" fmla="*/ 88 w 101"/>
                <a:gd name="T23" fmla="*/ 12 h 153"/>
                <a:gd name="T24" fmla="*/ 86 w 101"/>
                <a:gd name="T25" fmla="*/ 12 h 153"/>
                <a:gd name="T26" fmla="*/ 86 w 101"/>
                <a:gd name="T27" fmla="*/ 8 h 153"/>
                <a:gd name="T28" fmla="*/ 74 w 101"/>
                <a:gd name="T29" fmla="*/ 8 h 153"/>
                <a:gd name="T30" fmla="*/ 74 w 101"/>
                <a:gd name="T31" fmla="*/ 12 h 153"/>
                <a:gd name="T32" fmla="*/ 71 w 101"/>
                <a:gd name="T33" fmla="*/ 12 h 153"/>
                <a:gd name="T34" fmla="*/ 71 w 101"/>
                <a:gd name="T35" fmla="*/ 10 h 153"/>
                <a:gd name="T36" fmla="*/ 0 w 101"/>
                <a:gd name="T37" fmla="*/ 0 h 153"/>
                <a:gd name="T38" fmla="*/ 0 w 101"/>
                <a:gd name="T39" fmla="*/ 35 h 153"/>
                <a:gd name="T40" fmla="*/ 71 w 101"/>
                <a:gd name="T41" fmla="*/ 21 h 153"/>
                <a:gd name="T42" fmla="*/ 71 w 101"/>
                <a:gd name="T43" fmla="*/ 19 h 153"/>
                <a:gd name="T44" fmla="*/ 74 w 101"/>
                <a:gd name="T45" fmla="*/ 19 h 153"/>
                <a:gd name="T46" fmla="*/ 74 w 101"/>
                <a:gd name="T47" fmla="*/ 29 h 153"/>
                <a:gd name="T48" fmla="*/ 59 w 101"/>
                <a:gd name="T49" fmla="*/ 45 h 153"/>
                <a:gd name="T50" fmla="*/ 59 w 101"/>
                <a:gd name="T51" fmla="*/ 63 h 153"/>
                <a:gd name="T52" fmla="*/ 59 w 101"/>
                <a:gd name="T53" fmla="*/ 82 h 153"/>
                <a:gd name="T54" fmla="*/ 59 w 101"/>
                <a:gd name="T55" fmla="*/ 153 h 153"/>
                <a:gd name="T56" fmla="*/ 101 w 101"/>
                <a:gd name="T57" fmla="*/ 153 h 153"/>
                <a:gd name="T58" fmla="*/ 101 w 101"/>
                <a:gd name="T59" fmla="*/ 82 h 153"/>
                <a:gd name="T60" fmla="*/ 101 w 101"/>
                <a:gd name="T61" fmla="*/ 63 h 153"/>
                <a:gd name="T62" fmla="*/ 101 w 101"/>
                <a:gd name="T63" fmla="*/ 45 h 153"/>
                <a:gd name="T64" fmla="*/ 86 w 101"/>
                <a:gd name="T65" fmla="*/ 29 h 153"/>
                <a:gd name="T66" fmla="*/ 81 w 101"/>
                <a:gd name="T67" fmla="*/ 95 h 153"/>
                <a:gd name="T68" fmla="*/ 83 w 101"/>
                <a:gd name="T69" fmla="*/ 100 h 153"/>
                <a:gd name="T70" fmla="*/ 85 w 101"/>
                <a:gd name="T71" fmla="*/ 104 h 153"/>
                <a:gd name="T72" fmla="*/ 75 w 101"/>
                <a:gd name="T73" fmla="*/ 104 h 153"/>
                <a:gd name="T74" fmla="*/ 78 w 101"/>
                <a:gd name="T75" fmla="*/ 100 h 153"/>
                <a:gd name="T76" fmla="*/ 81 w 101"/>
                <a:gd name="T77" fmla="*/ 95 h 153"/>
                <a:gd name="T78" fmla="*/ 97 w 101"/>
                <a:gd name="T79" fmla="*/ 104 h 153"/>
                <a:gd name="T80" fmla="*/ 87 w 101"/>
                <a:gd name="T81" fmla="*/ 104 h 153"/>
                <a:gd name="T82" fmla="*/ 90 w 101"/>
                <a:gd name="T83" fmla="*/ 99 h 153"/>
                <a:gd name="T84" fmla="*/ 85 w 101"/>
                <a:gd name="T85" fmla="*/ 83 h 153"/>
                <a:gd name="T86" fmla="*/ 81 w 101"/>
                <a:gd name="T87" fmla="*/ 90 h 153"/>
                <a:gd name="T88" fmla="*/ 80 w 101"/>
                <a:gd name="T89" fmla="*/ 79 h 153"/>
                <a:gd name="T90" fmla="*/ 76 w 101"/>
                <a:gd name="T91" fmla="*/ 90 h 153"/>
                <a:gd name="T92" fmla="*/ 71 w 101"/>
                <a:gd name="T93" fmla="*/ 97 h 153"/>
                <a:gd name="T94" fmla="*/ 72 w 101"/>
                <a:gd name="T95" fmla="*/ 104 h 153"/>
                <a:gd name="T96" fmla="*/ 63 w 101"/>
                <a:gd name="T97" fmla="*/ 104 h 153"/>
                <a:gd name="T98" fmla="*/ 63 w 101"/>
                <a:gd name="T99" fmla="*/ 70 h 153"/>
                <a:gd name="T100" fmla="*/ 97 w 101"/>
                <a:gd name="T101" fmla="*/ 70 h 153"/>
                <a:gd name="T102" fmla="*/ 97 w 101"/>
                <a:gd name="T103" fmla="*/ 10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1" h="153">
                  <a:moveTo>
                    <a:pt x="86" y="29"/>
                  </a:moveTo>
                  <a:cubicBezTo>
                    <a:pt x="86" y="19"/>
                    <a:pt x="86" y="19"/>
                    <a:pt x="86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4"/>
                    <a:pt x="96" y="24"/>
                    <a:pt x="97" y="24"/>
                  </a:cubicBezTo>
                  <a:cubicBezTo>
                    <a:pt x="99" y="24"/>
                    <a:pt x="99" y="24"/>
                    <a:pt x="99" y="22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7" y="8"/>
                  </a:cubicBezTo>
                  <a:cubicBezTo>
                    <a:pt x="96" y="8"/>
                    <a:pt x="96" y="8"/>
                    <a:pt x="96" y="9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5" y="31"/>
                    <a:pt x="59" y="37"/>
                    <a:pt x="59" y="45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1" y="37"/>
                    <a:pt x="95" y="31"/>
                    <a:pt x="86" y="29"/>
                  </a:cubicBezTo>
                  <a:close/>
                  <a:moveTo>
                    <a:pt x="81" y="95"/>
                  </a:moveTo>
                  <a:cubicBezTo>
                    <a:pt x="81" y="95"/>
                    <a:pt x="82" y="98"/>
                    <a:pt x="83" y="100"/>
                  </a:cubicBezTo>
                  <a:cubicBezTo>
                    <a:pt x="84" y="101"/>
                    <a:pt x="85" y="102"/>
                    <a:pt x="8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2"/>
                    <a:pt x="76" y="101"/>
                    <a:pt x="78" y="100"/>
                  </a:cubicBezTo>
                  <a:cubicBezTo>
                    <a:pt x="81" y="97"/>
                    <a:pt x="81" y="95"/>
                    <a:pt x="81" y="95"/>
                  </a:cubicBezTo>
                  <a:close/>
                  <a:moveTo>
                    <a:pt x="97" y="104"/>
                  </a:moveTo>
                  <a:cubicBezTo>
                    <a:pt x="87" y="104"/>
                    <a:pt x="87" y="104"/>
                    <a:pt x="87" y="104"/>
                  </a:cubicBezTo>
                  <a:cubicBezTo>
                    <a:pt x="88" y="102"/>
                    <a:pt x="89" y="100"/>
                    <a:pt x="90" y="99"/>
                  </a:cubicBezTo>
                  <a:cubicBezTo>
                    <a:pt x="90" y="90"/>
                    <a:pt x="87" y="90"/>
                    <a:pt x="85" y="83"/>
                  </a:cubicBezTo>
                  <a:cubicBezTo>
                    <a:pt x="85" y="83"/>
                    <a:pt x="83" y="89"/>
                    <a:pt x="81" y="90"/>
                  </a:cubicBezTo>
                  <a:cubicBezTo>
                    <a:pt x="81" y="90"/>
                    <a:pt x="82" y="83"/>
                    <a:pt x="80" y="79"/>
                  </a:cubicBezTo>
                  <a:cubicBezTo>
                    <a:pt x="80" y="79"/>
                    <a:pt x="80" y="85"/>
                    <a:pt x="76" y="90"/>
                  </a:cubicBezTo>
                  <a:cubicBezTo>
                    <a:pt x="72" y="93"/>
                    <a:pt x="71" y="94"/>
                    <a:pt x="71" y="97"/>
                  </a:cubicBezTo>
                  <a:cubicBezTo>
                    <a:pt x="71" y="98"/>
                    <a:pt x="71" y="101"/>
                    <a:pt x="72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97" y="70"/>
                    <a:pt x="97" y="70"/>
                    <a:pt x="97" y="70"/>
                  </a:cubicBezTo>
                  <a:lnTo>
                    <a:pt x="97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77" name="椭圆 176"/>
          <p:cNvSpPr/>
          <p:nvPr/>
        </p:nvSpPr>
        <p:spPr>
          <a:xfrm flipH="1">
            <a:off x="5375699" y="3483644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8" name="椭圆 177"/>
          <p:cNvSpPr/>
          <p:nvPr/>
        </p:nvSpPr>
        <p:spPr>
          <a:xfrm flipH="1">
            <a:off x="5924977" y="295169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9" name="椭圆 178"/>
          <p:cNvSpPr/>
          <p:nvPr/>
        </p:nvSpPr>
        <p:spPr>
          <a:xfrm flipH="1">
            <a:off x="5924977" y="402276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0" name="椭圆 179"/>
          <p:cNvSpPr/>
          <p:nvPr/>
        </p:nvSpPr>
        <p:spPr>
          <a:xfrm flipH="1">
            <a:off x="6452818" y="3482385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94AD2A2-B9F8-4AA7-B0EC-818ED31DC1C5}"/>
              </a:ext>
            </a:extLst>
          </p:cNvPr>
          <p:cNvSpPr/>
          <p:nvPr/>
        </p:nvSpPr>
        <p:spPr>
          <a:xfrm>
            <a:off x="2448321" y="4752262"/>
            <a:ext cx="2139194" cy="450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</a:rPr>
              <a:t>灯光控制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77" grpId="0" bldLvl="0" animBg="1"/>
      <p:bldP spid="178" grpId="0" bldLvl="0" animBg="1"/>
      <p:bldP spid="179" grpId="0" bldLvl="0" animBg="1"/>
      <p:bldP spid="18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872067-FC63-4C46-A641-1822519BB7BA}"/>
              </a:ext>
            </a:extLst>
          </p:cNvPr>
          <p:cNvSpPr txBox="1"/>
          <p:nvPr/>
        </p:nvSpPr>
        <p:spPr>
          <a:xfrm>
            <a:off x="1127464" y="843379"/>
            <a:ext cx="98986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       </a:t>
            </a:r>
            <a:r>
              <a:rPr lang="zh-CN" altLang="en-US" dirty="0">
                <a:solidFill>
                  <a:schemeClr val="bg1"/>
                </a:solidFill>
              </a:rPr>
              <a:t>通过这次项目实践，我们认识到了团队合作的重要性，在整个项目开发中，我们四个人有着明确的分工。但我们在整合的时候遇到了很多问题。但也正是因为这些问题，提高了我们的实践能力。团队一组个体成员为实现一个共同目标而协同工作。团队工作就是团队成员为实现这一共同目标而共同努力。项目团队工作是否有成效会直接影响项目的成败，尽管计划以及项目经理的工作技能是必要的，但人员</a:t>
            </a:r>
            <a:r>
              <a:rPr lang="en-US" altLang="zh-CN" dirty="0">
                <a:solidFill>
                  <a:schemeClr val="bg1"/>
                </a:solidFill>
              </a:rPr>
              <a:t>——</a:t>
            </a:r>
            <a:r>
              <a:rPr lang="zh-CN" altLang="en-US" dirty="0">
                <a:solidFill>
                  <a:schemeClr val="bg1"/>
                </a:solidFill>
              </a:rPr>
              <a:t>项目经理和项目团队</a:t>
            </a:r>
            <a:r>
              <a:rPr lang="en-US" altLang="zh-CN" dirty="0">
                <a:solidFill>
                  <a:schemeClr val="bg1"/>
                </a:solidFill>
              </a:rPr>
              <a:t>——</a:t>
            </a:r>
            <a:r>
              <a:rPr lang="zh-CN" altLang="en-US" dirty="0">
                <a:solidFill>
                  <a:schemeClr val="bg1"/>
                </a:solidFill>
              </a:rPr>
              <a:t>才是项目成功的关键。项目成功需要一个有效的项目团队。我们组每位成员都精心付出了自己的努力，相互依赖，齐心协力地进行工作，已保证项目目标的成功实施</a:t>
            </a:r>
            <a:r>
              <a:rPr lang="en-US" altLang="zh-CN" dirty="0">
                <a:solidFill>
                  <a:schemeClr val="bg1"/>
                </a:solidFill>
              </a:rPr>
              <a:t>. </a:t>
            </a:r>
            <a:r>
              <a:rPr lang="zh-CN" altLang="en-US" dirty="0">
                <a:solidFill>
                  <a:schemeClr val="bg1"/>
                </a:solidFill>
              </a:rPr>
              <a:t>同时我们组也做到了以下的关键几点：</a:t>
            </a:r>
          </a:p>
          <a:p>
            <a:pPr lvl="2"/>
            <a:r>
              <a:rPr lang="en-US" altLang="zh-CN" dirty="0">
                <a:solidFill>
                  <a:schemeClr val="bg1"/>
                </a:solidFill>
              </a:rPr>
              <a:t>1. </a:t>
            </a:r>
            <a:r>
              <a:rPr lang="zh-CN" altLang="en-US" dirty="0">
                <a:solidFill>
                  <a:schemeClr val="bg1"/>
                </a:solidFill>
              </a:rPr>
              <a:t>对项目目标的清晰理解。 </a:t>
            </a:r>
          </a:p>
          <a:p>
            <a:pPr lvl="2"/>
            <a:r>
              <a:rPr lang="en-US" altLang="zh-CN" dirty="0">
                <a:solidFill>
                  <a:schemeClr val="bg1"/>
                </a:solidFill>
              </a:rPr>
              <a:t>2. </a:t>
            </a:r>
            <a:r>
              <a:rPr lang="zh-CN" altLang="en-US" dirty="0">
                <a:solidFill>
                  <a:schemeClr val="bg1"/>
                </a:solidFill>
              </a:rPr>
              <a:t>对每位成员角色和职责的明确期望。</a:t>
            </a:r>
          </a:p>
          <a:p>
            <a:pPr lvl="2"/>
            <a:r>
              <a:rPr lang="en-US" altLang="zh-CN" dirty="0">
                <a:solidFill>
                  <a:schemeClr val="bg1"/>
                </a:solidFill>
              </a:rPr>
              <a:t>3. </a:t>
            </a:r>
            <a:r>
              <a:rPr lang="zh-CN" altLang="en-US" dirty="0">
                <a:solidFill>
                  <a:schemeClr val="bg1"/>
                </a:solidFill>
              </a:rPr>
              <a:t>目标导向。</a:t>
            </a:r>
          </a:p>
          <a:p>
            <a:pPr lvl="2"/>
            <a:r>
              <a:rPr lang="en-US" altLang="zh-CN" dirty="0">
                <a:solidFill>
                  <a:schemeClr val="bg1"/>
                </a:solidFill>
              </a:rPr>
              <a:t>4. </a:t>
            </a:r>
            <a:r>
              <a:rPr lang="zh-CN" altLang="en-US" dirty="0">
                <a:solidFill>
                  <a:schemeClr val="bg1"/>
                </a:solidFill>
              </a:rPr>
              <a:t>高度的合作互助。</a:t>
            </a:r>
          </a:p>
          <a:p>
            <a:pPr lvl="2"/>
            <a:r>
              <a:rPr lang="en-US" altLang="zh-CN" dirty="0">
                <a:solidFill>
                  <a:schemeClr val="bg1"/>
                </a:solidFill>
              </a:rPr>
              <a:t>5. </a:t>
            </a:r>
            <a:r>
              <a:rPr lang="zh-CN" altLang="en-US" dirty="0">
                <a:solidFill>
                  <a:schemeClr val="bg1"/>
                </a:solidFill>
              </a:rPr>
              <a:t>高度信任。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     在做这个项目中，随着成员之间开始相互信任，团队的信任得以发展。大量地交流信息、观念和感情，合作意识增强，团队成员互相交换看法，并深深地感觉到我们可以自由地、建设性地表达我们的情绪及评论意见。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7190688" y="2926609"/>
            <a:ext cx="587482" cy="511019"/>
            <a:chOff x="14491853" y="-2049174"/>
            <a:chExt cx="2502668" cy="2176934"/>
          </a:xfrm>
        </p:grpSpPr>
        <p:cxnSp>
          <p:nvCxnSpPr>
            <p:cNvPr id="111" name="直接连接符 110"/>
            <p:cNvCxnSpPr>
              <a:stCxn id="134" idx="3"/>
              <a:endCxn id="130" idx="7"/>
            </p:cNvCxnSpPr>
            <p:nvPr/>
          </p:nvCxnSpPr>
          <p:spPr>
            <a:xfrm flipH="1">
              <a:off x="14546894" y="-1995400"/>
              <a:ext cx="965718" cy="107662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30" idx="4"/>
              <a:endCxn id="131" idx="0"/>
            </p:cNvCxnSpPr>
            <p:nvPr/>
          </p:nvCxnSpPr>
          <p:spPr>
            <a:xfrm>
              <a:off x="14491853" y="-788661"/>
              <a:ext cx="321906" cy="72496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31" idx="6"/>
              <a:endCxn id="138" idx="2"/>
            </p:cNvCxnSpPr>
            <p:nvPr/>
          </p:nvCxnSpPr>
          <p:spPr>
            <a:xfrm>
              <a:off x="14889195" y="11441"/>
              <a:ext cx="952193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138" idx="7"/>
              <a:endCxn id="137" idx="2"/>
            </p:cNvCxnSpPr>
            <p:nvPr/>
          </p:nvCxnSpPr>
          <p:spPr>
            <a:xfrm flipV="1">
              <a:off x="15971130" y="-118247"/>
              <a:ext cx="608646" cy="19206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37" idx="0"/>
              <a:endCxn id="139" idx="4"/>
            </p:cNvCxnSpPr>
            <p:nvPr/>
          </p:nvCxnSpPr>
          <p:spPr>
            <a:xfrm flipV="1">
              <a:off x="16656384" y="-1144748"/>
              <a:ext cx="338137" cy="95219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39" idx="1"/>
              <a:endCxn id="134" idx="6"/>
            </p:cNvCxnSpPr>
            <p:nvPr/>
          </p:nvCxnSpPr>
          <p:spPr>
            <a:xfrm flipH="1" flipV="1">
              <a:off x="15642822" y="-2049174"/>
              <a:ext cx="1298445" cy="77365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134" idx="4"/>
              <a:endCxn id="133" idx="0"/>
            </p:cNvCxnSpPr>
            <p:nvPr/>
          </p:nvCxnSpPr>
          <p:spPr>
            <a:xfrm flipH="1">
              <a:off x="15415014" y="-1973082"/>
              <a:ext cx="151485" cy="80341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134" idx="5"/>
              <a:endCxn id="135" idx="0"/>
            </p:cNvCxnSpPr>
            <p:nvPr/>
          </p:nvCxnSpPr>
          <p:spPr>
            <a:xfrm>
              <a:off x="15620380" y="-1995400"/>
              <a:ext cx="308381" cy="13525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135" idx="1"/>
              <a:endCxn id="133" idx="5"/>
            </p:cNvCxnSpPr>
            <p:nvPr/>
          </p:nvCxnSpPr>
          <p:spPr>
            <a:xfrm flipH="1" flipV="1">
              <a:off x="15468805" y="-1039280"/>
              <a:ext cx="405764" cy="41928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35" idx="7"/>
              <a:endCxn id="136" idx="2"/>
            </p:cNvCxnSpPr>
            <p:nvPr/>
          </p:nvCxnSpPr>
          <p:spPr>
            <a:xfrm flipV="1">
              <a:off x="15982334" y="-695733"/>
              <a:ext cx="478802" cy="757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36" idx="7"/>
              <a:endCxn id="139" idx="3"/>
            </p:cNvCxnSpPr>
            <p:nvPr/>
          </p:nvCxnSpPr>
          <p:spPr>
            <a:xfrm flipV="1">
              <a:off x="16591930" y="-1167600"/>
              <a:ext cx="348957" cy="41658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36" idx="4"/>
              <a:endCxn id="137" idx="1"/>
            </p:cNvCxnSpPr>
            <p:nvPr/>
          </p:nvCxnSpPr>
          <p:spPr>
            <a:xfrm>
              <a:off x="16538050" y="-620933"/>
              <a:ext cx="64922" cy="4490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37" idx="2"/>
              <a:endCxn id="135" idx="5"/>
            </p:cNvCxnSpPr>
            <p:nvPr/>
          </p:nvCxnSpPr>
          <p:spPr>
            <a:xfrm flipH="1" flipV="1">
              <a:off x="15982356" y="-511297"/>
              <a:ext cx="597826" cy="3949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35" idx="7"/>
              <a:endCxn id="139" idx="2"/>
            </p:cNvCxnSpPr>
            <p:nvPr/>
          </p:nvCxnSpPr>
          <p:spPr>
            <a:xfrm flipV="1">
              <a:off x="15982334" y="-1220521"/>
              <a:ext cx="935962" cy="600530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35" idx="4"/>
              <a:endCxn id="138" idx="0"/>
            </p:cNvCxnSpPr>
            <p:nvPr/>
          </p:nvCxnSpPr>
          <p:spPr>
            <a:xfrm flipH="1">
              <a:off x="15917633" y="-489908"/>
              <a:ext cx="10820" cy="54372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38" idx="1"/>
              <a:endCxn id="132" idx="5"/>
            </p:cNvCxnSpPr>
            <p:nvPr/>
          </p:nvCxnSpPr>
          <p:spPr>
            <a:xfrm flipH="1" flipV="1">
              <a:off x="15300704" y="-794519"/>
              <a:ext cx="562659" cy="86833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32" idx="2"/>
              <a:endCxn id="130" idx="6"/>
            </p:cNvCxnSpPr>
            <p:nvPr/>
          </p:nvCxnSpPr>
          <p:spPr>
            <a:xfrm flipH="1" flipV="1">
              <a:off x="14568813" y="-863057"/>
              <a:ext cx="603236" cy="1623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32" idx="3"/>
              <a:endCxn id="131" idx="7"/>
            </p:cNvCxnSpPr>
            <p:nvPr/>
          </p:nvCxnSpPr>
          <p:spPr>
            <a:xfrm flipH="1">
              <a:off x="14867051" y="-792947"/>
              <a:ext cx="324611" cy="75201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32" idx="0"/>
              <a:endCxn id="133" idx="3"/>
            </p:cNvCxnSpPr>
            <p:nvPr/>
          </p:nvCxnSpPr>
          <p:spPr>
            <a:xfrm flipV="1">
              <a:off x="15245548" y="-1039348"/>
              <a:ext cx="113614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文本框 144"/>
          <p:cNvSpPr txBox="1"/>
          <p:nvPr/>
        </p:nvSpPr>
        <p:spPr>
          <a:xfrm>
            <a:off x="4272915" y="1643380"/>
            <a:ext cx="3619500" cy="972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感谢大家</a:t>
            </a:r>
          </a:p>
        </p:txBody>
      </p:sp>
      <p:cxnSp>
        <p:nvCxnSpPr>
          <p:cNvPr id="146" name="直接连接符 145"/>
          <p:cNvCxnSpPr/>
          <p:nvPr/>
        </p:nvCxnSpPr>
        <p:spPr>
          <a:xfrm>
            <a:off x="4273253" y="2697983"/>
            <a:ext cx="3528000" cy="0"/>
          </a:xfrm>
          <a:prstGeom prst="line">
            <a:avLst/>
          </a:prstGeom>
          <a:ln w="285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椭圆 119"/>
          <p:cNvSpPr/>
          <p:nvPr/>
        </p:nvSpPr>
        <p:spPr>
          <a:xfrm>
            <a:off x="-362465" y="17216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-287261" y="209594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-1137429" y="431960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9588" y="614843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051" y="4202619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0763" y="2545242"/>
            <a:ext cx="395208" cy="396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366" y="367503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268" y="1652904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262" y="1461399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5971" y="1027275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215" y="-12077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435970" y="-557904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7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7718" y="4699018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135" y="469256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455401" y="-1764747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4216317" y="-1072070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8975" y="2095947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82" y="215494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791" y="107714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610" y="7335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479" y="123435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6997251" y="-68448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6429" y="56166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50762" y="52405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5815" y="152141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10518714" y="-71564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1999" y="431636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12475802" y="-38002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stCxn id="134" idx="5"/>
            <a:endCxn id="129" idx="0"/>
          </p:cNvCxnSpPr>
          <p:nvPr/>
        </p:nvCxnSpPr>
        <p:spPr>
          <a:xfrm>
            <a:off x="708777" y="-1510924"/>
            <a:ext cx="875619" cy="25381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31" idx="4"/>
            <a:endCxn id="129" idx="0"/>
          </p:cNvCxnSpPr>
          <p:nvPr/>
        </p:nvCxnSpPr>
        <p:spPr>
          <a:xfrm>
            <a:off x="1584395" y="-260533"/>
            <a:ext cx="1" cy="128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4394" y="217155"/>
            <a:ext cx="1313698" cy="78945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  <a:endCxn id="120" idx="5"/>
          </p:cNvCxnSpPr>
          <p:nvPr/>
        </p:nvCxnSpPr>
        <p:spPr>
          <a:xfrm flipH="1" flipV="1">
            <a:off x="-163117" y="216916"/>
            <a:ext cx="1599088" cy="959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121" idx="7"/>
          </p:cNvCxnSpPr>
          <p:nvPr/>
        </p:nvCxnSpPr>
        <p:spPr>
          <a:xfrm flipH="1">
            <a:off x="-33885" y="1185607"/>
            <a:ext cx="1454138" cy="9538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  <a:endCxn id="121" idx="7"/>
          </p:cNvCxnSpPr>
          <p:nvPr/>
        </p:nvCxnSpPr>
        <p:spPr>
          <a:xfrm flipH="1" flipV="1">
            <a:off x="-33885" y="2139496"/>
            <a:ext cx="1074648" cy="60374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8367" y="1324647"/>
            <a:ext cx="346029" cy="12205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8367" y="1715222"/>
            <a:ext cx="824368" cy="8300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89347" y="1281098"/>
            <a:ext cx="329915" cy="32898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3827" y="2883249"/>
            <a:ext cx="494813" cy="1319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21" idx="5"/>
            <a:endCxn id="124" idx="1"/>
          </p:cNvCxnSpPr>
          <p:nvPr/>
        </p:nvCxnSpPr>
        <p:spPr>
          <a:xfrm>
            <a:off x="-33885" y="2349769"/>
            <a:ext cx="555139" cy="188711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  <a:endCxn id="122" idx="6"/>
          </p:cNvCxnSpPr>
          <p:nvPr/>
        </p:nvCxnSpPr>
        <p:spPr>
          <a:xfrm flipH="1">
            <a:off x="-903878" y="4236882"/>
            <a:ext cx="1425132" cy="1997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6364" y="4402319"/>
            <a:ext cx="394890" cy="17461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6364" y="4898718"/>
            <a:ext cx="985557" cy="1249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4494" y="2941242"/>
            <a:ext cx="43873" cy="175777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0602" y="3823716"/>
            <a:ext cx="1822764" cy="4958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094" y="2883249"/>
            <a:ext cx="1208745" cy="8353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7687" y="1758771"/>
            <a:ext cx="524104" cy="19162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6742" y="1990830"/>
            <a:ext cx="906403" cy="172774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7819" y="275134"/>
            <a:ext cx="805053" cy="13777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111" y="617942"/>
            <a:ext cx="2459024" cy="99214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2820" y="1175961"/>
            <a:ext cx="1912448" cy="6748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066" y="3928852"/>
            <a:ext cx="1309773" cy="80442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599" y="723078"/>
            <a:ext cx="836009" cy="9878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130" idx="7"/>
            <a:endCxn id="135" idx="3"/>
          </p:cNvCxnSpPr>
          <p:nvPr/>
        </p:nvCxnSpPr>
        <p:spPr>
          <a:xfrm flipV="1">
            <a:off x="3177546" y="-818247"/>
            <a:ext cx="1082244" cy="7554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31" idx="5"/>
            <a:endCxn id="130" idx="2"/>
          </p:cNvCxnSpPr>
          <p:nvPr/>
        </p:nvCxnSpPr>
        <p:spPr>
          <a:xfrm>
            <a:off x="1689346" y="-304082"/>
            <a:ext cx="1150869" cy="3812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423" y="77182"/>
            <a:ext cx="1539712" cy="5407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35" idx="4"/>
            <a:endCxn id="133" idx="1"/>
          </p:cNvCxnSpPr>
          <p:nvPr/>
        </p:nvCxnSpPr>
        <p:spPr>
          <a:xfrm>
            <a:off x="4364742" y="-774698"/>
            <a:ext cx="453866" cy="128750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476" y="1850857"/>
            <a:ext cx="948499" cy="3620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526" y="2212929"/>
            <a:ext cx="871059" cy="1417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215" y="2295647"/>
            <a:ext cx="2182963" cy="152806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511" y="723078"/>
            <a:ext cx="1065074" cy="1466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cxnSpLocks/>
          </p:cNvCxnSpPr>
          <p:nvPr/>
        </p:nvCxnSpPr>
        <p:spPr>
          <a:xfrm flipH="1">
            <a:off x="6258730" y="1358074"/>
            <a:ext cx="683534" cy="85823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144" idx="4"/>
            <a:endCxn id="138" idx="0"/>
          </p:cNvCxnSpPr>
          <p:nvPr/>
        </p:nvCxnSpPr>
        <p:spPr>
          <a:xfrm flipH="1">
            <a:off x="7047216" y="-387109"/>
            <a:ext cx="98460" cy="146425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1984" y="269556"/>
            <a:ext cx="3441972" cy="3483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  <a:endCxn id="144" idx="3"/>
          </p:cNvCxnSpPr>
          <p:nvPr/>
        </p:nvCxnSpPr>
        <p:spPr>
          <a:xfrm flipV="1">
            <a:off x="5028511" y="-430658"/>
            <a:ext cx="2012213" cy="94346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640" y="1225828"/>
            <a:ext cx="1518839" cy="157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35" idx="5"/>
            <a:endCxn id="140" idx="1"/>
          </p:cNvCxnSpPr>
          <p:nvPr/>
        </p:nvCxnSpPr>
        <p:spPr>
          <a:xfrm>
            <a:off x="4469693" y="-818247"/>
            <a:ext cx="4288259" cy="20961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1328" y="761361"/>
            <a:ext cx="1149304" cy="62168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139" idx="6"/>
            <a:endCxn id="150" idx="3"/>
          </p:cNvCxnSpPr>
          <p:nvPr/>
        </p:nvCxnSpPr>
        <p:spPr>
          <a:xfrm flipV="1">
            <a:off x="8931818" y="-461826"/>
            <a:ext cx="1630369" cy="7331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  <a:endCxn id="150" idx="4"/>
          </p:cNvCxnSpPr>
          <p:nvPr/>
        </p:nvCxnSpPr>
        <p:spPr>
          <a:xfrm flipV="1">
            <a:off x="10325777" y="-418277"/>
            <a:ext cx="341362" cy="1014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  <a:endCxn id="150" idx="4"/>
          </p:cNvCxnSpPr>
          <p:nvPr/>
        </p:nvCxnSpPr>
        <p:spPr>
          <a:xfrm flipV="1">
            <a:off x="8967855" y="-418277"/>
            <a:ext cx="1699284" cy="16961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818" y="271304"/>
            <a:ext cx="2718944" cy="4014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  <a:endCxn id="150" idx="5"/>
          </p:cNvCxnSpPr>
          <p:nvPr/>
        </p:nvCxnSpPr>
        <p:spPr>
          <a:xfrm flipH="1" flipV="1">
            <a:off x="10772090" y="-461826"/>
            <a:ext cx="1291602" cy="20412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980" y="678643"/>
            <a:ext cx="1703712" cy="9007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4138" y="777872"/>
            <a:ext cx="159554" cy="801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39" idx="1"/>
            <a:endCxn id="144" idx="5"/>
          </p:cNvCxnSpPr>
          <p:nvPr/>
        </p:nvCxnSpPr>
        <p:spPr>
          <a:xfrm flipH="1" flipV="1">
            <a:off x="7250627" y="-430658"/>
            <a:ext cx="1343860" cy="5619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24" y="2388903"/>
            <a:ext cx="385734" cy="192746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6742" y="3928852"/>
            <a:ext cx="2845257" cy="5361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5028511" y="723078"/>
            <a:ext cx="1870280" cy="5027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stCxn id="183" idx="3"/>
            <a:endCxn id="147" idx="7"/>
          </p:cNvCxnSpPr>
          <p:nvPr/>
        </p:nvCxnSpPr>
        <p:spPr>
          <a:xfrm flipH="1">
            <a:off x="11904138" y="-126198"/>
            <a:ext cx="615137" cy="6937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2580402" y="1257699"/>
            <a:ext cx="196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7511065" y="1816275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494652" y="2649864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7494652" y="3488902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7480964" y="4262186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513956" y="1857368"/>
            <a:ext cx="2403148" cy="495300"/>
            <a:chOff x="8812486" y="2013481"/>
            <a:chExt cx="2403148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12486" y="2046492"/>
              <a:ext cx="23454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音乐播放器模块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536610" y="2744129"/>
            <a:ext cx="2357190" cy="495300"/>
            <a:chOff x="8859539" y="2817720"/>
            <a:chExt cx="2357190" cy="495300"/>
          </a:xfrm>
        </p:grpSpPr>
        <p:sp>
          <p:nvSpPr>
            <p:cNvPr id="166" name="矩形 165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42378"/>
              <a:ext cx="23454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灯光控制模块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536610" y="3572480"/>
            <a:ext cx="2357190" cy="495300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GY-39</a:t>
              </a:r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传感器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559914" y="5256889"/>
            <a:ext cx="2357190" cy="495300"/>
            <a:chOff x="8846728" y="4295858"/>
            <a:chExt cx="2357190" cy="495300"/>
          </a:xfrm>
        </p:grpSpPr>
        <p:sp>
          <p:nvSpPr>
            <p:cNvPr id="170" name="矩形 169"/>
            <p:cNvSpPr/>
            <p:nvPr/>
          </p:nvSpPr>
          <p:spPr>
            <a:xfrm>
              <a:off x="8846728" y="4295858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8858444" y="4320516"/>
              <a:ext cx="23454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总结</a:t>
              </a:r>
            </a:p>
          </p:txBody>
        </p:sp>
      </p:grpSp>
      <p:sp>
        <p:nvSpPr>
          <p:cNvPr id="98" name="椭圆 97">
            <a:extLst>
              <a:ext uri="{FF2B5EF4-FFF2-40B4-BE49-F238E27FC236}">
                <a16:creationId xmlns:a16="http://schemas.microsoft.com/office/drawing/2014/main" id="{52005FCE-433D-4957-9B61-465350E46AC0}"/>
              </a:ext>
            </a:extLst>
          </p:cNvPr>
          <p:cNvSpPr/>
          <p:nvPr/>
        </p:nvSpPr>
        <p:spPr>
          <a:xfrm>
            <a:off x="7526458" y="5275374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A335EAA-3B71-4218-BCA5-5A06D3FA95C3}"/>
              </a:ext>
            </a:extLst>
          </p:cNvPr>
          <p:cNvGrpSpPr/>
          <p:nvPr/>
        </p:nvGrpSpPr>
        <p:grpSpPr>
          <a:xfrm>
            <a:off x="8536610" y="4377218"/>
            <a:ext cx="2357190" cy="495300"/>
            <a:chOff x="8846728" y="4295858"/>
            <a:chExt cx="2357190" cy="495300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AD1CEC3-DF3F-4D5D-8B77-CE83BB8C0EF1}"/>
                </a:ext>
              </a:extLst>
            </p:cNvPr>
            <p:cNvSpPr/>
            <p:nvPr/>
          </p:nvSpPr>
          <p:spPr>
            <a:xfrm>
              <a:off x="8846728" y="4295858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8161AB7F-ACD4-487B-B4CF-C176987319B5}"/>
                </a:ext>
              </a:extLst>
            </p:cNvPr>
            <p:cNvSpPr txBox="1"/>
            <p:nvPr/>
          </p:nvSpPr>
          <p:spPr>
            <a:xfrm>
              <a:off x="8858444" y="4320516"/>
              <a:ext cx="23454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项目中的问题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500"/>
                            </p:stCondLst>
                            <p:childTnLst>
                              <p:par>
                                <p:cTn id="2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000"/>
                            </p:stCondLst>
                            <p:childTnLst>
                              <p:par>
                                <p:cTn id="2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1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6" grpId="0" bldLvl="0" animBg="1"/>
      <p:bldP spid="127" grpId="0" bldLvl="0" animBg="1"/>
      <p:bldP spid="128" grpId="0" bldLvl="0" animBg="1"/>
      <p:bldP spid="129" grpId="0" bldLvl="0" animBg="1"/>
      <p:bldP spid="130" grpId="0" bldLvl="0" animBg="1"/>
      <p:bldP spid="131" grpId="0" bldLvl="0" animBg="1"/>
      <p:bldP spid="132" grpId="0" bldLvl="0" animBg="1"/>
      <p:bldP spid="133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8" grpId="0" bldLvl="0" animBg="1"/>
      <p:bldP spid="139" grpId="0" bldLvl="0" animBg="1"/>
      <p:bldP spid="140" grpId="0" bldLvl="0" animBg="1"/>
      <p:bldP spid="144" grpId="0" bldLvl="0" animBg="1"/>
      <p:bldP spid="145" grpId="0" bldLvl="0" animBg="1"/>
      <p:bldP spid="147" grpId="0" bldLvl="0" animBg="1"/>
      <p:bldP spid="148" grpId="0" bldLvl="0" animBg="1"/>
      <p:bldP spid="150" grpId="0" bldLvl="0" animBg="1"/>
      <p:bldP spid="174" grpId="0" bldLvl="0" animBg="1"/>
      <p:bldP spid="183" grpId="0" bldLvl="0" animBg="1"/>
      <p:bldP spid="151" grpId="0"/>
      <p:bldP spid="153" grpId="0" bldLvl="0" animBg="1"/>
      <p:bldP spid="154" grpId="0" bldLvl="0" animBg="1"/>
      <p:bldP spid="157" grpId="0" bldLvl="0" animBg="1"/>
      <p:bldP spid="160" grpId="0" bldLvl="0" animBg="1"/>
      <p:bldP spid="9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34444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  <a:ea typeface="微软雅黑" panose="020B0503020204020204" pitchFamily="34" charset="-122"/>
              </a:rPr>
              <a:t>1</a:t>
            </a:r>
            <a:endParaRPr lang="zh-CN" alt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63308" y="2141707"/>
            <a:ext cx="4356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项目介绍</a:t>
            </a: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488362" y="408741"/>
            <a:ext cx="435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音乐播放器模块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B0FAE9-1CA4-4E37-97D4-63E992F71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67325" y="537561"/>
            <a:ext cx="4052103" cy="54028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016B9B-BBE5-4EBC-9627-DCBDE6146B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38418" y="537560"/>
            <a:ext cx="4052104" cy="54028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61F1EF-C190-4C7B-9CC2-2F585B14BE26}"/>
              </a:ext>
            </a:extLst>
          </p:cNvPr>
          <p:cNvSpPr txBox="1"/>
          <p:nvPr/>
        </p:nvSpPr>
        <p:spPr>
          <a:xfrm>
            <a:off x="1124712" y="5727384"/>
            <a:ext cx="435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进入该模块的初始页面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AA6C53-3AC8-4099-9607-AD2123A80F21}"/>
              </a:ext>
            </a:extLst>
          </p:cNvPr>
          <p:cNvSpPr txBox="1"/>
          <p:nvPr/>
        </p:nvSpPr>
        <p:spPr>
          <a:xfrm>
            <a:off x="6647688" y="5670190"/>
            <a:ext cx="435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播放音乐会把歌名也打印到屏幕上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灯光控制模块</a:t>
            </a:r>
          </a:p>
        </p:txBody>
      </p:sp>
      <p:sp>
        <p:nvSpPr>
          <p:cNvPr id="7" name="菱形 6"/>
          <p:cNvSpPr/>
          <p:nvPr/>
        </p:nvSpPr>
        <p:spPr>
          <a:xfrm>
            <a:off x="3394720" y="1016846"/>
            <a:ext cx="5418667" cy="5418667"/>
          </a:xfrm>
          <a:prstGeom prst="diamond">
            <a:avLst/>
          </a:prstGeom>
          <a:solidFill>
            <a:schemeClr val="bg1">
              <a:alpha val="2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矩形 17"/>
          <p:cNvSpPr/>
          <p:nvPr/>
        </p:nvSpPr>
        <p:spPr>
          <a:xfrm>
            <a:off x="1434600" y="1494211"/>
            <a:ext cx="4545021" cy="2078181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28484" y="3789794"/>
            <a:ext cx="4545021" cy="2078181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25601" y="1625600"/>
            <a:ext cx="41815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charset="-122"/>
              </a:rPr>
              <a:t>该模块我们使用了三个开关去控制两盏灯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charset="-122"/>
            </a:endParaRPr>
          </a:p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charset="-122"/>
              </a:rPr>
              <a:t>模仿双控开关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charset="-122"/>
            </a:endParaRPr>
          </a:p>
          <a:p>
            <a:pPr defTabSz="1218565">
              <a:defRPr/>
            </a:pPr>
            <a:endParaRPr lang="en-US" altLang="zh-CN" sz="2000" b="1" kern="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52980" y="4059214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endParaRPr lang="en-US" altLang="zh-CN" sz="2000" b="1" kern="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8485" y="1494212"/>
            <a:ext cx="4545020" cy="207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4600" y="3789795"/>
            <a:ext cx="4545020" cy="207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8" grpId="0" animBg="1"/>
      <p:bldP spid="25" grpId="0" animBg="1"/>
      <p:bldP spid="28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1095038" y="711707"/>
            <a:ext cx="435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双控开关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237740" y="385432"/>
            <a:ext cx="1931840" cy="1134593"/>
            <a:chOff x="5963535" y="3151602"/>
            <a:chExt cx="1931840" cy="1134593"/>
          </a:xfrm>
        </p:grpSpPr>
        <p:sp>
          <p:nvSpPr>
            <p:cNvPr id="75" name="Freeform 5"/>
            <p:cNvSpPr/>
            <p:nvPr/>
          </p:nvSpPr>
          <p:spPr bwMode="auto">
            <a:xfrm>
              <a:off x="5963535" y="3151602"/>
              <a:ext cx="1931840" cy="1134593"/>
            </a:xfrm>
            <a:custGeom>
              <a:avLst/>
              <a:gdLst>
                <a:gd name="T0" fmla="*/ 0 w 1592"/>
                <a:gd name="T1" fmla="*/ 170 h 935"/>
                <a:gd name="T2" fmla="*/ 1136 w 1592"/>
                <a:gd name="T3" fmla="*/ 170 h 935"/>
                <a:gd name="T4" fmla="*/ 1136 w 1592"/>
                <a:gd name="T5" fmla="*/ 0 h 935"/>
                <a:gd name="T6" fmla="*/ 1369 w 1592"/>
                <a:gd name="T7" fmla="*/ 233 h 935"/>
                <a:gd name="T8" fmla="*/ 1592 w 1592"/>
                <a:gd name="T9" fmla="*/ 467 h 935"/>
                <a:gd name="T10" fmla="*/ 1369 w 1592"/>
                <a:gd name="T11" fmla="*/ 701 h 935"/>
                <a:gd name="T12" fmla="*/ 1136 w 1592"/>
                <a:gd name="T13" fmla="*/ 935 h 935"/>
                <a:gd name="T14" fmla="*/ 1136 w 1592"/>
                <a:gd name="T15" fmla="*/ 754 h 935"/>
                <a:gd name="T16" fmla="*/ 0 w 1592"/>
                <a:gd name="T17" fmla="*/ 754 h 935"/>
                <a:gd name="T18" fmla="*/ 0 w 1592"/>
                <a:gd name="T19" fmla="*/ 170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2" h="935">
                  <a:moveTo>
                    <a:pt x="0" y="170"/>
                  </a:moveTo>
                  <a:lnTo>
                    <a:pt x="1136" y="170"/>
                  </a:lnTo>
                  <a:lnTo>
                    <a:pt x="1136" y="0"/>
                  </a:lnTo>
                  <a:lnTo>
                    <a:pt x="1369" y="233"/>
                  </a:lnTo>
                  <a:lnTo>
                    <a:pt x="1592" y="467"/>
                  </a:lnTo>
                  <a:lnTo>
                    <a:pt x="1369" y="701"/>
                  </a:lnTo>
                  <a:lnTo>
                    <a:pt x="1136" y="935"/>
                  </a:lnTo>
                  <a:lnTo>
                    <a:pt x="1136" y="754"/>
                  </a:lnTo>
                  <a:lnTo>
                    <a:pt x="0" y="754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990815" y="3362210"/>
              <a:ext cx="7424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7" name="Freeform 114"/>
            <p:cNvSpPr>
              <a:spLocks noEditPoints="1"/>
            </p:cNvSpPr>
            <p:nvPr/>
          </p:nvSpPr>
          <p:spPr bwMode="auto">
            <a:xfrm>
              <a:off x="6688775" y="3503352"/>
              <a:ext cx="262039" cy="324802"/>
            </a:xfrm>
            <a:custGeom>
              <a:avLst/>
              <a:gdLst>
                <a:gd name="T0" fmla="*/ 0 w 55"/>
                <a:gd name="T1" fmla="*/ 45 h 68"/>
                <a:gd name="T2" fmla="*/ 19 w 55"/>
                <a:gd name="T3" fmla="*/ 53 h 68"/>
                <a:gd name="T4" fmla="*/ 5 w 55"/>
                <a:gd name="T5" fmla="*/ 60 h 68"/>
                <a:gd name="T6" fmla="*/ 29 w 55"/>
                <a:gd name="T7" fmla="*/ 68 h 68"/>
                <a:gd name="T8" fmla="*/ 52 w 55"/>
                <a:gd name="T9" fmla="*/ 60 h 68"/>
                <a:gd name="T10" fmla="*/ 38 w 55"/>
                <a:gd name="T11" fmla="*/ 53 h 68"/>
                <a:gd name="T12" fmla="*/ 55 w 55"/>
                <a:gd name="T13" fmla="*/ 45 h 68"/>
                <a:gd name="T14" fmla="*/ 55 w 55"/>
                <a:gd name="T15" fmla="*/ 0 h 68"/>
                <a:gd name="T16" fmla="*/ 43 w 55"/>
                <a:gd name="T17" fmla="*/ 61 h 68"/>
                <a:gd name="T18" fmla="*/ 43 w 55"/>
                <a:gd name="T19" fmla="*/ 61 h 68"/>
                <a:gd name="T20" fmla="*/ 28 w 55"/>
                <a:gd name="T21" fmla="*/ 64 h 68"/>
                <a:gd name="T22" fmla="*/ 13 w 55"/>
                <a:gd name="T23" fmla="*/ 61 h 68"/>
                <a:gd name="T24" fmla="*/ 28 w 55"/>
                <a:gd name="T25" fmla="*/ 63 h 68"/>
                <a:gd name="T26" fmla="*/ 20 w 55"/>
                <a:gd name="T27" fmla="*/ 57 h 68"/>
                <a:gd name="T28" fmla="*/ 20 w 55"/>
                <a:gd name="T29" fmla="*/ 53 h 68"/>
                <a:gd name="T30" fmla="*/ 20 w 55"/>
                <a:gd name="T31" fmla="*/ 45 h 68"/>
                <a:gd name="T32" fmla="*/ 37 w 55"/>
                <a:gd name="T33" fmla="*/ 52 h 68"/>
                <a:gd name="T34" fmla="*/ 37 w 55"/>
                <a:gd name="T35" fmla="*/ 53 h 68"/>
                <a:gd name="T36" fmla="*/ 20 w 55"/>
                <a:gd name="T37" fmla="*/ 57 h 68"/>
                <a:gd name="T38" fmla="*/ 38 w 55"/>
                <a:gd name="T39" fmla="*/ 44 h 68"/>
                <a:gd name="T40" fmla="*/ 1 w 55"/>
                <a:gd name="T41" fmla="*/ 44 h 68"/>
                <a:gd name="T42" fmla="*/ 54 w 55"/>
                <a:gd name="T43" fmla="*/ 1 h 68"/>
                <a:gd name="T44" fmla="*/ 50 w 55"/>
                <a:gd name="T45" fmla="*/ 38 h 68"/>
                <a:gd name="T46" fmla="*/ 6 w 55"/>
                <a:gd name="T47" fmla="*/ 5 h 68"/>
                <a:gd name="T48" fmla="*/ 50 w 55"/>
                <a:gd name="T49" fmla="*/ 39 h 68"/>
                <a:gd name="T50" fmla="*/ 47 w 55"/>
                <a:gd name="T51" fmla="*/ 39 h 68"/>
                <a:gd name="T52" fmla="*/ 47 w 55"/>
                <a:gd name="T53" fmla="*/ 43 h 68"/>
                <a:gd name="T54" fmla="*/ 47 w 55"/>
                <a:gd name="T55" fmla="*/ 39 h 68"/>
                <a:gd name="T56" fmla="*/ 47 w 55"/>
                <a:gd name="T57" fmla="*/ 41 h 68"/>
                <a:gd name="T58" fmla="*/ 48 w 55"/>
                <a:gd name="T59" fmla="*/ 41 h 68"/>
                <a:gd name="T60" fmla="*/ 25 w 55"/>
                <a:gd name="T61" fmla="*/ 40 h 68"/>
                <a:gd name="T62" fmla="*/ 25 w 55"/>
                <a:gd name="T63" fmla="*/ 42 h 68"/>
                <a:gd name="T64" fmla="*/ 25 w 55"/>
                <a:gd name="T65" fmla="*/ 40 h 68"/>
                <a:gd name="T66" fmla="*/ 29 w 55"/>
                <a:gd name="T67" fmla="*/ 41 h 68"/>
                <a:gd name="T68" fmla="*/ 31 w 55"/>
                <a:gd name="T69" fmla="*/ 41 h 68"/>
                <a:gd name="T70" fmla="*/ 35 w 55"/>
                <a:gd name="T71" fmla="*/ 40 h 68"/>
                <a:gd name="T72" fmla="*/ 35 w 55"/>
                <a:gd name="T73" fmla="*/ 42 h 68"/>
                <a:gd name="T74" fmla="*/ 35 w 55"/>
                <a:gd name="T7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3"/>
                    <a:pt x="14" y="54"/>
                    <a:pt x="12" y="54"/>
                  </a:cubicBezTo>
                  <a:cubicBezTo>
                    <a:pt x="8" y="56"/>
                    <a:pt x="5" y="57"/>
                    <a:pt x="5" y="60"/>
                  </a:cubicBezTo>
                  <a:cubicBezTo>
                    <a:pt x="5" y="62"/>
                    <a:pt x="8" y="64"/>
                    <a:pt x="12" y="65"/>
                  </a:cubicBezTo>
                  <a:cubicBezTo>
                    <a:pt x="16" y="67"/>
                    <a:pt x="22" y="68"/>
                    <a:pt x="29" y="68"/>
                  </a:cubicBezTo>
                  <a:cubicBezTo>
                    <a:pt x="35" y="68"/>
                    <a:pt x="41" y="67"/>
                    <a:pt x="45" y="65"/>
                  </a:cubicBezTo>
                  <a:cubicBezTo>
                    <a:pt x="50" y="64"/>
                    <a:pt x="52" y="62"/>
                    <a:pt x="52" y="60"/>
                  </a:cubicBezTo>
                  <a:cubicBezTo>
                    <a:pt x="52" y="57"/>
                    <a:pt x="50" y="56"/>
                    <a:pt x="45" y="54"/>
                  </a:cubicBezTo>
                  <a:cubicBezTo>
                    <a:pt x="43" y="54"/>
                    <a:pt x="41" y="53"/>
                    <a:pt x="38" y="53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0" y="0"/>
                  </a:ln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64"/>
                    <a:pt x="33" y="64"/>
                    <a:pt x="28" y="64"/>
                  </a:cubicBezTo>
                  <a:cubicBezTo>
                    <a:pt x="23" y="64"/>
                    <a:pt x="17" y="64"/>
                    <a:pt x="13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7" y="63"/>
                    <a:pt x="23" y="63"/>
                    <a:pt x="28" y="63"/>
                  </a:cubicBezTo>
                  <a:cubicBezTo>
                    <a:pt x="33" y="63"/>
                    <a:pt x="39" y="63"/>
                    <a:pt x="43" y="61"/>
                  </a:cubicBezTo>
                  <a:close/>
                  <a:moveTo>
                    <a:pt x="20" y="57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20" y="57"/>
                  </a:lnTo>
                  <a:close/>
                  <a:moveTo>
                    <a:pt x="54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4" y="1"/>
                    <a:pt x="54" y="1"/>
                    <a:pt x="54" y="1"/>
                  </a:cubicBezTo>
                  <a:lnTo>
                    <a:pt x="54" y="44"/>
                  </a:lnTo>
                  <a:close/>
                  <a:moveTo>
                    <a:pt x="50" y="38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0" y="39"/>
                    <a:pt x="50" y="39"/>
                    <a:pt x="50" y="39"/>
                  </a:cubicBezTo>
                  <a:lnTo>
                    <a:pt x="50" y="38"/>
                  </a:lnTo>
                  <a:close/>
                  <a:moveTo>
                    <a:pt x="47" y="39"/>
                  </a:moveTo>
                  <a:cubicBezTo>
                    <a:pt x="46" y="39"/>
                    <a:pt x="46" y="40"/>
                    <a:pt x="46" y="41"/>
                  </a:cubicBezTo>
                  <a:cubicBezTo>
                    <a:pt x="46" y="42"/>
                    <a:pt x="46" y="43"/>
                    <a:pt x="47" y="43"/>
                  </a:cubicBezTo>
                  <a:cubicBezTo>
                    <a:pt x="48" y="43"/>
                    <a:pt x="49" y="42"/>
                    <a:pt x="49" y="41"/>
                  </a:cubicBezTo>
                  <a:cubicBezTo>
                    <a:pt x="49" y="40"/>
                    <a:pt x="48" y="39"/>
                    <a:pt x="47" y="39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1"/>
                  </a:cubicBezTo>
                  <a:cubicBezTo>
                    <a:pt x="47" y="41"/>
                    <a:pt x="47" y="40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48" y="42"/>
                    <a:pt x="48" y="42"/>
                    <a:pt x="47" y="42"/>
                  </a:cubicBezTo>
                  <a:close/>
                  <a:moveTo>
                    <a:pt x="25" y="40"/>
                  </a:moveTo>
                  <a:cubicBezTo>
                    <a:pt x="25" y="40"/>
                    <a:pt x="24" y="41"/>
                    <a:pt x="24" y="41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6" y="40"/>
                    <a:pt x="25" y="40"/>
                  </a:cubicBezTo>
                  <a:close/>
                  <a:moveTo>
                    <a:pt x="30" y="40"/>
                  </a:moveTo>
                  <a:cubicBezTo>
                    <a:pt x="30" y="40"/>
                    <a:pt x="29" y="41"/>
                    <a:pt x="29" y="41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0"/>
                    <a:pt x="30" y="40"/>
                  </a:cubicBezTo>
                  <a:close/>
                  <a:moveTo>
                    <a:pt x="35" y="40"/>
                  </a:moveTo>
                  <a:cubicBezTo>
                    <a:pt x="34" y="40"/>
                    <a:pt x="34" y="41"/>
                    <a:pt x="33" y="41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1"/>
                  </a:cubicBezTo>
                  <a:cubicBezTo>
                    <a:pt x="36" y="41"/>
                    <a:pt x="35" y="40"/>
                    <a:pt x="35" y="4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 flipH="1">
            <a:off x="5811941" y="367155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 flipH="1">
            <a:off x="5223634" y="322652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0" name="椭圆 79"/>
          <p:cNvSpPr/>
          <p:nvPr/>
        </p:nvSpPr>
        <p:spPr>
          <a:xfrm flipH="1">
            <a:off x="5217741" y="410329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6028595" y="436616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椭圆 81"/>
          <p:cNvSpPr/>
          <p:nvPr/>
        </p:nvSpPr>
        <p:spPr>
          <a:xfrm flipH="1">
            <a:off x="6543766" y="3661882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3" name="椭圆 82"/>
          <p:cNvSpPr/>
          <p:nvPr/>
        </p:nvSpPr>
        <p:spPr>
          <a:xfrm flipH="1">
            <a:off x="6031414" y="295399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D7B221-28B8-4B76-923F-77B08C7CFCC9}"/>
              </a:ext>
            </a:extLst>
          </p:cNvPr>
          <p:cNvSpPr txBox="1"/>
          <p:nvPr/>
        </p:nvSpPr>
        <p:spPr>
          <a:xfrm>
            <a:off x="2306320" y="1576981"/>
            <a:ext cx="516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</a:rPr>
              <a:t>用两个开关去控制</a:t>
            </a:r>
            <a:r>
              <a:rPr lang="en-US" altLang="zh-CN" sz="2400" dirty="0">
                <a:solidFill>
                  <a:srgbClr val="FFFF00"/>
                </a:solidFill>
              </a:rPr>
              <a:t>10</a:t>
            </a:r>
            <a:r>
              <a:rPr lang="zh-CN" altLang="en-US" sz="2400" dirty="0">
                <a:solidFill>
                  <a:srgbClr val="FFFF00"/>
                </a:solidFill>
              </a:rPr>
              <a:t>号灯的亮灭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4BCF7058-E477-4966-ADDA-B0FE50E6937E}"/>
              </a:ext>
            </a:extLst>
          </p:cNvPr>
          <p:cNvGrpSpPr/>
          <p:nvPr/>
        </p:nvGrpSpPr>
        <p:grpSpPr>
          <a:xfrm>
            <a:off x="259099" y="2839224"/>
            <a:ext cx="1931840" cy="1134593"/>
            <a:chOff x="5963535" y="3151602"/>
            <a:chExt cx="1931840" cy="1134593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87B13157-C7F9-46FC-87C8-8F9B435AB936}"/>
                </a:ext>
              </a:extLst>
            </p:cNvPr>
            <p:cNvSpPr/>
            <p:nvPr/>
          </p:nvSpPr>
          <p:spPr bwMode="auto">
            <a:xfrm>
              <a:off x="5963535" y="3151602"/>
              <a:ext cx="1931840" cy="1134593"/>
            </a:xfrm>
            <a:custGeom>
              <a:avLst/>
              <a:gdLst>
                <a:gd name="T0" fmla="*/ 0 w 1592"/>
                <a:gd name="T1" fmla="*/ 170 h 935"/>
                <a:gd name="T2" fmla="*/ 1136 w 1592"/>
                <a:gd name="T3" fmla="*/ 170 h 935"/>
                <a:gd name="T4" fmla="*/ 1136 w 1592"/>
                <a:gd name="T5" fmla="*/ 0 h 935"/>
                <a:gd name="T6" fmla="*/ 1369 w 1592"/>
                <a:gd name="T7" fmla="*/ 233 h 935"/>
                <a:gd name="T8" fmla="*/ 1592 w 1592"/>
                <a:gd name="T9" fmla="*/ 467 h 935"/>
                <a:gd name="T10" fmla="*/ 1369 w 1592"/>
                <a:gd name="T11" fmla="*/ 701 h 935"/>
                <a:gd name="T12" fmla="*/ 1136 w 1592"/>
                <a:gd name="T13" fmla="*/ 935 h 935"/>
                <a:gd name="T14" fmla="*/ 1136 w 1592"/>
                <a:gd name="T15" fmla="*/ 754 h 935"/>
                <a:gd name="T16" fmla="*/ 0 w 1592"/>
                <a:gd name="T17" fmla="*/ 754 h 935"/>
                <a:gd name="T18" fmla="*/ 0 w 1592"/>
                <a:gd name="T19" fmla="*/ 170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2" h="935">
                  <a:moveTo>
                    <a:pt x="0" y="170"/>
                  </a:moveTo>
                  <a:lnTo>
                    <a:pt x="1136" y="170"/>
                  </a:lnTo>
                  <a:lnTo>
                    <a:pt x="1136" y="0"/>
                  </a:lnTo>
                  <a:lnTo>
                    <a:pt x="1369" y="233"/>
                  </a:lnTo>
                  <a:lnTo>
                    <a:pt x="1592" y="467"/>
                  </a:lnTo>
                  <a:lnTo>
                    <a:pt x="1369" y="701"/>
                  </a:lnTo>
                  <a:lnTo>
                    <a:pt x="1136" y="935"/>
                  </a:lnTo>
                  <a:lnTo>
                    <a:pt x="1136" y="754"/>
                  </a:lnTo>
                  <a:lnTo>
                    <a:pt x="0" y="754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A42E71E-044A-434A-83B0-4CD8E42C809F}"/>
                </a:ext>
              </a:extLst>
            </p:cNvPr>
            <p:cNvSpPr txBox="1"/>
            <p:nvPr/>
          </p:nvSpPr>
          <p:spPr>
            <a:xfrm>
              <a:off x="6990815" y="3362210"/>
              <a:ext cx="7424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114">
              <a:extLst>
                <a:ext uri="{FF2B5EF4-FFF2-40B4-BE49-F238E27FC236}">
                  <a16:creationId xmlns:a16="http://schemas.microsoft.com/office/drawing/2014/main" id="{5E5C419F-457F-44EB-8C00-BAF73EA6B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775" y="3503352"/>
              <a:ext cx="262039" cy="324802"/>
            </a:xfrm>
            <a:custGeom>
              <a:avLst/>
              <a:gdLst>
                <a:gd name="T0" fmla="*/ 0 w 55"/>
                <a:gd name="T1" fmla="*/ 45 h 68"/>
                <a:gd name="T2" fmla="*/ 19 w 55"/>
                <a:gd name="T3" fmla="*/ 53 h 68"/>
                <a:gd name="T4" fmla="*/ 5 w 55"/>
                <a:gd name="T5" fmla="*/ 60 h 68"/>
                <a:gd name="T6" fmla="*/ 29 w 55"/>
                <a:gd name="T7" fmla="*/ 68 h 68"/>
                <a:gd name="T8" fmla="*/ 52 w 55"/>
                <a:gd name="T9" fmla="*/ 60 h 68"/>
                <a:gd name="T10" fmla="*/ 38 w 55"/>
                <a:gd name="T11" fmla="*/ 53 h 68"/>
                <a:gd name="T12" fmla="*/ 55 w 55"/>
                <a:gd name="T13" fmla="*/ 45 h 68"/>
                <a:gd name="T14" fmla="*/ 55 w 55"/>
                <a:gd name="T15" fmla="*/ 0 h 68"/>
                <a:gd name="T16" fmla="*/ 43 w 55"/>
                <a:gd name="T17" fmla="*/ 61 h 68"/>
                <a:gd name="T18" fmla="*/ 43 w 55"/>
                <a:gd name="T19" fmla="*/ 61 h 68"/>
                <a:gd name="T20" fmla="*/ 28 w 55"/>
                <a:gd name="T21" fmla="*/ 64 h 68"/>
                <a:gd name="T22" fmla="*/ 13 w 55"/>
                <a:gd name="T23" fmla="*/ 61 h 68"/>
                <a:gd name="T24" fmla="*/ 28 w 55"/>
                <a:gd name="T25" fmla="*/ 63 h 68"/>
                <a:gd name="T26" fmla="*/ 20 w 55"/>
                <a:gd name="T27" fmla="*/ 57 h 68"/>
                <a:gd name="T28" fmla="*/ 20 w 55"/>
                <a:gd name="T29" fmla="*/ 53 h 68"/>
                <a:gd name="T30" fmla="*/ 20 w 55"/>
                <a:gd name="T31" fmla="*/ 45 h 68"/>
                <a:gd name="T32" fmla="*/ 37 w 55"/>
                <a:gd name="T33" fmla="*/ 52 h 68"/>
                <a:gd name="T34" fmla="*/ 37 w 55"/>
                <a:gd name="T35" fmla="*/ 53 h 68"/>
                <a:gd name="T36" fmla="*/ 20 w 55"/>
                <a:gd name="T37" fmla="*/ 57 h 68"/>
                <a:gd name="T38" fmla="*/ 38 w 55"/>
                <a:gd name="T39" fmla="*/ 44 h 68"/>
                <a:gd name="T40" fmla="*/ 1 w 55"/>
                <a:gd name="T41" fmla="*/ 44 h 68"/>
                <a:gd name="T42" fmla="*/ 54 w 55"/>
                <a:gd name="T43" fmla="*/ 1 h 68"/>
                <a:gd name="T44" fmla="*/ 50 w 55"/>
                <a:gd name="T45" fmla="*/ 38 h 68"/>
                <a:gd name="T46" fmla="*/ 6 w 55"/>
                <a:gd name="T47" fmla="*/ 5 h 68"/>
                <a:gd name="T48" fmla="*/ 50 w 55"/>
                <a:gd name="T49" fmla="*/ 39 h 68"/>
                <a:gd name="T50" fmla="*/ 47 w 55"/>
                <a:gd name="T51" fmla="*/ 39 h 68"/>
                <a:gd name="T52" fmla="*/ 47 w 55"/>
                <a:gd name="T53" fmla="*/ 43 h 68"/>
                <a:gd name="T54" fmla="*/ 47 w 55"/>
                <a:gd name="T55" fmla="*/ 39 h 68"/>
                <a:gd name="T56" fmla="*/ 47 w 55"/>
                <a:gd name="T57" fmla="*/ 41 h 68"/>
                <a:gd name="T58" fmla="*/ 48 w 55"/>
                <a:gd name="T59" fmla="*/ 41 h 68"/>
                <a:gd name="T60" fmla="*/ 25 w 55"/>
                <a:gd name="T61" fmla="*/ 40 h 68"/>
                <a:gd name="T62" fmla="*/ 25 w 55"/>
                <a:gd name="T63" fmla="*/ 42 h 68"/>
                <a:gd name="T64" fmla="*/ 25 w 55"/>
                <a:gd name="T65" fmla="*/ 40 h 68"/>
                <a:gd name="T66" fmla="*/ 29 w 55"/>
                <a:gd name="T67" fmla="*/ 41 h 68"/>
                <a:gd name="T68" fmla="*/ 31 w 55"/>
                <a:gd name="T69" fmla="*/ 41 h 68"/>
                <a:gd name="T70" fmla="*/ 35 w 55"/>
                <a:gd name="T71" fmla="*/ 40 h 68"/>
                <a:gd name="T72" fmla="*/ 35 w 55"/>
                <a:gd name="T73" fmla="*/ 42 h 68"/>
                <a:gd name="T74" fmla="*/ 35 w 55"/>
                <a:gd name="T7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3"/>
                    <a:pt x="14" y="54"/>
                    <a:pt x="12" y="54"/>
                  </a:cubicBezTo>
                  <a:cubicBezTo>
                    <a:pt x="8" y="56"/>
                    <a:pt x="5" y="57"/>
                    <a:pt x="5" y="60"/>
                  </a:cubicBezTo>
                  <a:cubicBezTo>
                    <a:pt x="5" y="62"/>
                    <a:pt x="8" y="64"/>
                    <a:pt x="12" y="65"/>
                  </a:cubicBezTo>
                  <a:cubicBezTo>
                    <a:pt x="16" y="67"/>
                    <a:pt x="22" y="68"/>
                    <a:pt x="29" y="68"/>
                  </a:cubicBezTo>
                  <a:cubicBezTo>
                    <a:pt x="35" y="68"/>
                    <a:pt x="41" y="67"/>
                    <a:pt x="45" y="65"/>
                  </a:cubicBezTo>
                  <a:cubicBezTo>
                    <a:pt x="50" y="64"/>
                    <a:pt x="52" y="62"/>
                    <a:pt x="52" y="60"/>
                  </a:cubicBezTo>
                  <a:cubicBezTo>
                    <a:pt x="52" y="57"/>
                    <a:pt x="50" y="56"/>
                    <a:pt x="45" y="54"/>
                  </a:cubicBezTo>
                  <a:cubicBezTo>
                    <a:pt x="43" y="54"/>
                    <a:pt x="41" y="53"/>
                    <a:pt x="38" y="53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0" y="0"/>
                  </a:ln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64"/>
                    <a:pt x="33" y="64"/>
                    <a:pt x="28" y="64"/>
                  </a:cubicBezTo>
                  <a:cubicBezTo>
                    <a:pt x="23" y="64"/>
                    <a:pt x="17" y="64"/>
                    <a:pt x="13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7" y="63"/>
                    <a:pt x="23" y="63"/>
                    <a:pt x="28" y="63"/>
                  </a:cubicBezTo>
                  <a:cubicBezTo>
                    <a:pt x="33" y="63"/>
                    <a:pt x="39" y="63"/>
                    <a:pt x="43" y="61"/>
                  </a:cubicBezTo>
                  <a:close/>
                  <a:moveTo>
                    <a:pt x="20" y="57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20" y="57"/>
                  </a:lnTo>
                  <a:close/>
                  <a:moveTo>
                    <a:pt x="54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4" y="1"/>
                    <a:pt x="54" y="1"/>
                    <a:pt x="54" y="1"/>
                  </a:cubicBezTo>
                  <a:lnTo>
                    <a:pt x="54" y="44"/>
                  </a:lnTo>
                  <a:close/>
                  <a:moveTo>
                    <a:pt x="50" y="38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0" y="39"/>
                    <a:pt x="50" y="39"/>
                    <a:pt x="50" y="39"/>
                  </a:cubicBezTo>
                  <a:lnTo>
                    <a:pt x="50" y="38"/>
                  </a:lnTo>
                  <a:close/>
                  <a:moveTo>
                    <a:pt x="47" y="39"/>
                  </a:moveTo>
                  <a:cubicBezTo>
                    <a:pt x="46" y="39"/>
                    <a:pt x="46" y="40"/>
                    <a:pt x="46" y="41"/>
                  </a:cubicBezTo>
                  <a:cubicBezTo>
                    <a:pt x="46" y="42"/>
                    <a:pt x="46" y="43"/>
                    <a:pt x="47" y="43"/>
                  </a:cubicBezTo>
                  <a:cubicBezTo>
                    <a:pt x="48" y="43"/>
                    <a:pt x="49" y="42"/>
                    <a:pt x="49" y="41"/>
                  </a:cubicBezTo>
                  <a:cubicBezTo>
                    <a:pt x="49" y="40"/>
                    <a:pt x="48" y="39"/>
                    <a:pt x="47" y="39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1"/>
                  </a:cubicBezTo>
                  <a:cubicBezTo>
                    <a:pt x="47" y="41"/>
                    <a:pt x="47" y="40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48" y="42"/>
                    <a:pt x="48" y="42"/>
                    <a:pt x="47" y="42"/>
                  </a:cubicBezTo>
                  <a:close/>
                  <a:moveTo>
                    <a:pt x="25" y="40"/>
                  </a:moveTo>
                  <a:cubicBezTo>
                    <a:pt x="25" y="40"/>
                    <a:pt x="24" y="41"/>
                    <a:pt x="24" y="41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6" y="40"/>
                    <a:pt x="25" y="40"/>
                  </a:cubicBezTo>
                  <a:close/>
                  <a:moveTo>
                    <a:pt x="30" y="40"/>
                  </a:moveTo>
                  <a:cubicBezTo>
                    <a:pt x="30" y="40"/>
                    <a:pt x="29" y="41"/>
                    <a:pt x="29" y="41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0"/>
                    <a:pt x="30" y="40"/>
                  </a:cubicBezTo>
                  <a:close/>
                  <a:moveTo>
                    <a:pt x="35" y="40"/>
                  </a:moveTo>
                  <a:cubicBezTo>
                    <a:pt x="34" y="40"/>
                    <a:pt x="34" y="41"/>
                    <a:pt x="33" y="41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1"/>
                  </a:cubicBezTo>
                  <a:cubicBezTo>
                    <a:pt x="36" y="41"/>
                    <a:pt x="35" y="40"/>
                    <a:pt x="35" y="4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F4DC0650-2EE6-4CD6-AED5-A1080AEB56D9}"/>
              </a:ext>
            </a:extLst>
          </p:cNvPr>
          <p:cNvSpPr txBox="1"/>
          <p:nvPr/>
        </p:nvSpPr>
        <p:spPr>
          <a:xfrm>
            <a:off x="1093999" y="3107884"/>
            <a:ext cx="435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单控开关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0AF6BBD-A53A-4292-B4C8-A2A48D1A79FC}"/>
              </a:ext>
            </a:extLst>
          </p:cNvPr>
          <p:cNvSpPr txBox="1"/>
          <p:nvPr/>
        </p:nvSpPr>
        <p:spPr>
          <a:xfrm>
            <a:off x="2341926" y="4015927"/>
            <a:ext cx="516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2</a:t>
            </a:r>
            <a:r>
              <a:rPr lang="zh-CN" altLang="en-US" sz="2400" dirty="0">
                <a:solidFill>
                  <a:srgbClr val="FFFF00"/>
                </a:solidFill>
              </a:rPr>
              <a:t>号开关去控制</a:t>
            </a:r>
            <a:r>
              <a:rPr lang="en-US" altLang="zh-CN" sz="2400" dirty="0">
                <a:solidFill>
                  <a:srgbClr val="FFFF00"/>
                </a:solidFill>
              </a:rPr>
              <a:t>9</a:t>
            </a:r>
            <a:r>
              <a:rPr lang="zh-CN" altLang="en-US" sz="2400" dirty="0">
                <a:solidFill>
                  <a:srgbClr val="FFFF00"/>
                </a:solidFill>
              </a:rPr>
              <a:t>号灯的亮灭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1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灯光效果展示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ACD769-EB52-451D-BB69-51C31F319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4569" y="231458"/>
            <a:ext cx="4460693" cy="59475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A9B991-6AAD-425C-A8EB-7111C114CD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9449" y="231457"/>
            <a:ext cx="4460694" cy="5947592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70B5A7F-0215-41F5-BF14-4A1E6309A8D5}"/>
              </a:ext>
            </a:extLst>
          </p:cNvPr>
          <p:cNvSpPr txBox="1"/>
          <p:nvPr/>
        </p:nvSpPr>
        <p:spPr>
          <a:xfrm>
            <a:off x="464275" y="5883094"/>
            <a:ext cx="516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9</a:t>
            </a:r>
            <a:r>
              <a:rPr lang="zh-CN" altLang="en-US" sz="2400" dirty="0">
                <a:solidFill>
                  <a:srgbClr val="FFFF00"/>
                </a:solidFill>
              </a:rPr>
              <a:t>、</a:t>
            </a:r>
            <a:r>
              <a:rPr lang="en-US" altLang="zh-CN" sz="2400" dirty="0">
                <a:solidFill>
                  <a:srgbClr val="FFFF00"/>
                </a:solidFill>
              </a:rPr>
              <a:t>10</a:t>
            </a:r>
            <a:r>
              <a:rPr lang="zh-CN" altLang="en-US" sz="2400" dirty="0">
                <a:solidFill>
                  <a:srgbClr val="FFFF00"/>
                </a:solidFill>
              </a:rPr>
              <a:t>号灯全灭的状态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BB1FBC1-2518-4269-83E9-C958624054BD}"/>
              </a:ext>
            </a:extLst>
          </p:cNvPr>
          <p:cNvSpPr txBox="1"/>
          <p:nvPr/>
        </p:nvSpPr>
        <p:spPr>
          <a:xfrm>
            <a:off x="6566447" y="5883093"/>
            <a:ext cx="500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10</a:t>
            </a:r>
            <a:r>
              <a:rPr lang="zh-CN" altLang="en-US" sz="2400" dirty="0">
                <a:solidFill>
                  <a:srgbClr val="FFFF00"/>
                </a:solidFill>
              </a:rPr>
              <a:t>号灯亮的状态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灯光效果展示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D82B54-50E9-401A-9954-2E906E3B7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6134" y="260306"/>
            <a:ext cx="4356801" cy="58090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ECCE22-D8A2-4B3C-985A-39292C66F8D1}"/>
              </a:ext>
            </a:extLst>
          </p:cNvPr>
          <p:cNvSpPr txBox="1"/>
          <p:nvPr/>
        </p:nvSpPr>
        <p:spPr>
          <a:xfrm>
            <a:off x="1082245" y="5749641"/>
            <a:ext cx="498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9</a:t>
            </a:r>
            <a:r>
              <a:rPr lang="zh-CN" altLang="en-US" sz="2400" dirty="0">
                <a:solidFill>
                  <a:srgbClr val="FFFF00"/>
                </a:solidFill>
              </a:rPr>
              <a:t>、</a:t>
            </a:r>
            <a:r>
              <a:rPr lang="en-US" altLang="zh-CN" sz="2400" dirty="0">
                <a:solidFill>
                  <a:srgbClr val="FFFF00"/>
                </a:solidFill>
              </a:rPr>
              <a:t>10</a:t>
            </a:r>
            <a:r>
              <a:rPr lang="zh-CN" altLang="en-US" sz="2400" dirty="0">
                <a:solidFill>
                  <a:srgbClr val="FFFF00"/>
                </a:solidFill>
              </a:rPr>
              <a:t>号灯全亮效果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1092055" y="270596"/>
            <a:ext cx="435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GY-39</a:t>
            </a:r>
            <a:r>
              <a:rPr lang="zh-CN" altLang="en-US" sz="3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传感器模块概述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35223" y="635"/>
            <a:ext cx="5142807" cy="685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任意形状 15"/>
          <p:cNvSpPr/>
          <p:nvPr/>
        </p:nvSpPr>
        <p:spPr>
          <a:xfrm>
            <a:off x="28575" y="4724071"/>
            <a:ext cx="1230756" cy="327164"/>
          </a:xfrm>
          <a:custGeom>
            <a:avLst/>
            <a:gdLst>
              <a:gd name="connsiteX0" fmla="*/ 0 w 1230756"/>
              <a:gd name="connsiteY0" fmla="*/ 0 h 327164"/>
              <a:gd name="connsiteX1" fmla="*/ 883253 w 1230756"/>
              <a:gd name="connsiteY1" fmla="*/ 0 h 327164"/>
              <a:gd name="connsiteX2" fmla="*/ 883253 w 1230756"/>
              <a:gd name="connsiteY2" fmla="*/ 1 h 327164"/>
              <a:gd name="connsiteX3" fmla="*/ 1230756 w 1230756"/>
              <a:gd name="connsiteY3" fmla="*/ 1 h 327164"/>
              <a:gd name="connsiteX4" fmla="*/ 1067175 w 1230756"/>
              <a:gd name="connsiteY4" fmla="*/ 163583 h 327164"/>
              <a:gd name="connsiteX5" fmla="*/ 1230756 w 1230756"/>
              <a:gd name="connsiteY5" fmla="*/ 327164 h 327164"/>
              <a:gd name="connsiteX6" fmla="*/ 787067 w 1230756"/>
              <a:gd name="connsiteY6" fmla="*/ 327164 h 327164"/>
              <a:gd name="connsiteX7" fmla="*/ 787067 w 1230756"/>
              <a:gd name="connsiteY7" fmla="*/ 327163 h 327164"/>
              <a:gd name="connsiteX8" fmla="*/ 0 w 1230756"/>
              <a:gd name="connsiteY8" fmla="*/ 327163 h 32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56" h="327164">
                <a:moveTo>
                  <a:pt x="0" y="0"/>
                </a:moveTo>
                <a:lnTo>
                  <a:pt x="883253" y="0"/>
                </a:lnTo>
                <a:lnTo>
                  <a:pt x="883253" y="1"/>
                </a:lnTo>
                <a:lnTo>
                  <a:pt x="1230756" y="1"/>
                </a:lnTo>
                <a:lnTo>
                  <a:pt x="1067175" y="163583"/>
                </a:lnTo>
                <a:lnTo>
                  <a:pt x="1230756" y="327164"/>
                </a:lnTo>
                <a:lnTo>
                  <a:pt x="787067" y="327164"/>
                </a:lnTo>
                <a:lnTo>
                  <a:pt x="787067" y="327163"/>
                </a:lnTo>
                <a:lnTo>
                  <a:pt x="0" y="327163"/>
                </a:ln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17E4E3-49B9-466B-A304-77ED71ED7C20}"/>
              </a:ext>
            </a:extLst>
          </p:cNvPr>
          <p:cNvSpPr txBox="1"/>
          <p:nvPr/>
        </p:nvSpPr>
        <p:spPr>
          <a:xfrm>
            <a:off x="792480" y="1056640"/>
            <a:ext cx="57200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GY-39 </a:t>
            </a:r>
            <a:r>
              <a:rPr lang="zh-CN" altLang="en-US" dirty="0">
                <a:solidFill>
                  <a:srgbClr val="FFFF00"/>
                </a:solidFill>
              </a:rPr>
              <a:t>是一款低成本，气压，温湿度，光强度 传感器模块。工作电压 </a:t>
            </a:r>
            <a:r>
              <a:rPr lang="en-US" altLang="zh-CN" dirty="0">
                <a:solidFill>
                  <a:srgbClr val="FFFF00"/>
                </a:solidFill>
              </a:rPr>
              <a:t>3-5v</a:t>
            </a:r>
            <a:r>
              <a:rPr lang="zh-CN" altLang="en-US" dirty="0">
                <a:solidFill>
                  <a:srgbClr val="FFFF00"/>
                </a:solidFill>
              </a:rPr>
              <a:t>，功耗小，安装方便。 其工作原理是，</a:t>
            </a:r>
            <a:r>
              <a:rPr lang="en-US" altLang="zh-CN" dirty="0">
                <a:solidFill>
                  <a:srgbClr val="FFFF00"/>
                </a:solidFill>
              </a:rPr>
              <a:t>MCU </a:t>
            </a:r>
            <a:r>
              <a:rPr lang="zh-CN" altLang="en-US" dirty="0">
                <a:solidFill>
                  <a:srgbClr val="FFFF00"/>
                </a:solidFill>
              </a:rPr>
              <a:t>收集各种传感器数据， 统一处理，直接输出计算后的结果， 此模块，有两种方式读取数据，即 串口 </a:t>
            </a:r>
            <a:r>
              <a:rPr lang="en-US" altLang="zh-CN" dirty="0">
                <a:solidFill>
                  <a:srgbClr val="FFFF00"/>
                </a:solidFill>
              </a:rPr>
              <a:t>UART</a:t>
            </a:r>
            <a:r>
              <a:rPr lang="zh-CN" altLang="en-US" dirty="0">
                <a:solidFill>
                  <a:srgbClr val="FFFF00"/>
                </a:solidFill>
              </a:rPr>
              <a:t>（</a:t>
            </a:r>
            <a:r>
              <a:rPr lang="en-US" altLang="zh-CN" dirty="0">
                <a:solidFill>
                  <a:srgbClr val="FFFF00"/>
                </a:solidFill>
              </a:rPr>
              <a:t>TTL </a:t>
            </a:r>
            <a:r>
              <a:rPr lang="zh-CN" altLang="en-US" dirty="0">
                <a:solidFill>
                  <a:srgbClr val="FFFF00"/>
                </a:solidFill>
              </a:rPr>
              <a:t>电平）或者 </a:t>
            </a:r>
            <a:r>
              <a:rPr lang="en-US" altLang="zh-CN" dirty="0">
                <a:solidFill>
                  <a:srgbClr val="FFFF00"/>
                </a:solidFill>
              </a:rPr>
              <a:t>IIC</a:t>
            </a:r>
            <a:r>
              <a:rPr lang="zh-CN" altLang="en-US" dirty="0">
                <a:solidFill>
                  <a:srgbClr val="FFFF00"/>
                </a:solidFill>
              </a:rPr>
              <a:t>（</a:t>
            </a:r>
            <a:r>
              <a:rPr lang="en-US" altLang="zh-CN" dirty="0">
                <a:solidFill>
                  <a:srgbClr val="FFFF00"/>
                </a:solidFill>
              </a:rPr>
              <a:t>2 </a:t>
            </a:r>
            <a:r>
              <a:rPr lang="zh-CN" altLang="en-US" dirty="0">
                <a:solidFill>
                  <a:srgbClr val="FFFF00"/>
                </a:solidFill>
              </a:rPr>
              <a:t>线）。 串口的波特率有 </a:t>
            </a:r>
            <a:r>
              <a:rPr lang="en-US" altLang="zh-CN" dirty="0">
                <a:solidFill>
                  <a:srgbClr val="FFFF00"/>
                </a:solidFill>
              </a:rPr>
              <a:t>9600bps </a:t>
            </a:r>
            <a:r>
              <a:rPr lang="zh-CN" altLang="en-US" dirty="0">
                <a:solidFill>
                  <a:srgbClr val="FFFF00"/>
                </a:solidFill>
              </a:rPr>
              <a:t>与 </a:t>
            </a:r>
            <a:r>
              <a:rPr lang="en-US" altLang="zh-CN" dirty="0">
                <a:solidFill>
                  <a:srgbClr val="FFFF00"/>
                </a:solidFill>
              </a:rPr>
              <a:t>115200bps</a:t>
            </a:r>
            <a:r>
              <a:rPr lang="zh-CN" altLang="en-US" dirty="0">
                <a:solidFill>
                  <a:srgbClr val="FFFF00"/>
                </a:solidFill>
              </a:rPr>
              <a:t>，可配置， 有连续，询问输出两种方式，可掉电保存设置。 可适应不同的工作环境，与单片机及电脑连接。 模块另外可以设置单独传感器芯片工作模式， 作为简单传感器模块，</a:t>
            </a:r>
            <a:r>
              <a:rPr lang="en-US" altLang="zh-CN" dirty="0">
                <a:solidFill>
                  <a:srgbClr val="FFFF00"/>
                </a:solidFill>
              </a:rPr>
              <a:t>MCU </a:t>
            </a:r>
            <a:r>
              <a:rPr lang="zh-CN" altLang="en-US" dirty="0">
                <a:solidFill>
                  <a:srgbClr val="FFFF00"/>
                </a:solidFill>
              </a:rPr>
              <a:t>不参与数据处理工作。 提供 </a:t>
            </a:r>
            <a:r>
              <a:rPr lang="en-US" altLang="zh-CN" dirty="0" err="1">
                <a:solidFill>
                  <a:srgbClr val="FFFF00"/>
                </a:solidFill>
              </a:rPr>
              <a:t>arduino</a:t>
            </a:r>
            <a:r>
              <a:rPr lang="zh-CN" altLang="en-US" dirty="0">
                <a:solidFill>
                  <a:srgbClr val="FFFF00"/>
                </a:solidFill>
              </a:rPr>
              <a:t>，</a:t>
            </a:r>
            <a:r>
              <a:rPr lang="en-US" altLang="zh-CN" dirty="0">
                <a:solidFill>
                  <a:srgbClr val="FFFF00"/>
                </a:solidFill>
              </a:rPr>
              <a:t>51</a:t>
            </a:r>
            <a:r>
              <a:rPr lang="zh-CN" altLang="en-US" dirty="0">
                <a:solidFill>
                  <a:srgbClr val="FFFF00"/>
                </a:solidFill>
              </a:rPr>
              <a:t>，</a:t>
            </a:r>
            <a:r>
              <a:rPr lang="en-US" altLang="zh-CN" dirty="0">
                <a:solidFill>
                  <a:srgbClr val="FFFF00"/>
                </a:solidFill>
              </a:rPr>
              <a:t>stm32 </a:t>
            </a:r>
            <a:r>
              <a:rPr lang="zh-CN" altLang="en-US" dirty="0">
                <a:solidFill>
                  <a:srgbClr val="FFFF00"/>
                </a:solidFill>
              </a:rPr>
              <a:t>单片机通讯程序，不提供原理图及内部单片机源码。 此 </a:t>
            </a:r>
            <a:r>
              <a:rPr lang="en-US" altLang="zh-CN" dirty="0">
                <a:solidFill>
                  <a:srgbClr val="FFFF00"/>
                </a:solidFill>
              </a:rPr>
              <a:t>GY39 </a:t>
            </a:r>
            <a:r>
              <a:rPr lang="zh-CN" altLang="en-US" dirty="0">
                <a:solidFill>
                  <a:srgbClr val="FFFF00"/>
                </a:solidFill>
              </a:rPr>
              <a:t>模块另外赠送安卓手机软件 </a:t>
            </a:r>
            <a:r>
              <a:rPr lang="en-US" altLang="zh-CN" dirty="0">
                <a:solidFill>
                  <a:srgbClr val="FFFF00"/>
                </a:solidFill>
              </a:rPr>
              <a:t>app </a:t>
            </a:r>
            <a:r>
              <a:rPr lang="zh-CN" altLang="en-US" dirty="0">
                <a:solidFill>
                  <a:srgbClr val="FFFF00"/>
                </a:solidFill>
              </a:rPr>
              <a:t>查看数据，且支持 </a:t>
            </a:r>
            <a:r>
              <a:rPr lang="en-US" altLang="zh-CN" dirty="0" err="1">
                <a:solidFill>
                  <a:srgbClr val="FFFF00"/>
                </a:solidFill>
              </a:rPr>
              <a:t>wifi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zh-CN" altLang="en-US" dirty="0">
                <a:solidFill>
                  <a:srgbClr val="FFFF00"/>
                </a:solidFill>
              </a:rPr>
              <a:t>局域内网连接， 手机及电脑同时显示数据。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6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629</Words>
  <Application>Microsoft Office PowerPoint</Application>
  <PresentationFormat>宽屏</PresentationFormat>
  <Paragraphs>65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微软雅黑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</dc:title>
  <dc:creator>第一PPT</dc:creator>
  <cp:keywords>www.1ppt.com</cp:keywords>
  <dc:description>www.1ppt.com</dc:description>
  <cp:lastModifiedBy>Mi Hi</cp:lastModifiedBy>
  <cp:revision>31</cp:revision>
  <dcterms:created xsi:type="dcterms:W3CDTF">2017-05-21T03:23:00Z</dcterms:created>
  <dcterms:modified xsi:type="dcterms:W3CDTF">2019-06-13T03:37:05Z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